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8" r:id="rId2"/>
    <p:sldId id="307" r:id="rId3"/>
    <p:sldId id="331" r:id="rId4"/>
    <p:sldId id="330" r:id="rId5"/>
    <p:sldId id="329" r:id="rId6"/>
    <p:sldId id="332" r:id="rId7"/>
    <p:sldId id="309" r:id="rId8"/>
    <p:sldId id="328" r:id="rId9"/>
    <p:sldId id="310" r:id="rId10"/>
    <p:sldId id="314" r:id="rId11"/>
    <p:sldId id="325" r:id="rId12"/>
    <p:sldId id="326" r:id="rId13"/>
    <p:sldId id="311" r:id="rId14"/>
    <p:sldId id="327" r:id="rId15"/>
    <p:sldId id="315" r:id="rId16"/>
    <p:sldId id="333" r:id="rId17"/>
    <p:sldId id="354" r:id="rId18"/>
    <p:sldId id="334" r:id="rId19"/>
    <p:sldId id="353" r:id="rId20"/>
    <p:sldId id="335" r:id="rId21"/>
    <p:sldId id="352" r:id="rId22"/>
    <p:sldId id="336" r:id="rId23"/>
    <p:sldId id="350" r:id="rId24"/>
    <p:sldId id="351" r:id="rId25"/>
    <p:sldId id="337" r:id="rId26"/>
    <p:sldId id="349" r:id="rId27"/>
    <p:sldId id="338" r:id="rId28"/>
    <p:sldId id="339" r:id="rId29"/>
    <p:sldId id="348" r:id="rId30"/>
    <p:sldId id="340" r:id="rId31"/>
    <p:sldId id="347" r:id="rId32"/>
    <p:sldId id="319" r:id="rId33"/>
    <p:sldId id="346" r:id="rId34"/>
    <p:sldId id="341" r:id="rId35"/>
    <p:sldId id="320" r:id="rId36"/>
    <p:sldId id="321" r:id="rId37"/>
    <p:sldId id="344" r:id="rId38"/>
    <p:sldId id="345" r:id="rId39"/>
    <p:sldId id="342" r:id="rId40"/>
    <p:sldId id="343" r:id="rId41"/>
    <p:sldId id="323" r:id="rId42"/>
    <p:sldId id="32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1"/>
  </p:normalViewPr>
  <p:slideViewPr>
    <p:cSldViewPr snapToGrid="0" snapToObjects="1">
      <p:cViewPr varScale="1">
        <p:scale>
          <a:sx n="107" d="100"/>
          <a:sy n="107" d="100"/>
        </p:scale>
        <p:origin x="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63CD-670E-AB43-8323-6BB133C0BE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69B6BF-ED31-4F4D-8DE8-623A1E53A5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5BB536-2CC9-7B4D-80DB-0492FC3DC46F}"/>
              </a:ext>
            </a:extLst>
          </p:cNvPr>
          <p:cNvSpPr>
            <a:spLocks noGrp="1"/>
          </p:cNvSpPr>
          <p:nvPr>
            <p:ph type="dt" sz="half" idx="10"/>
          </p:nvPr>
        </p:nvSpPr>
        <p:spPr/>
        <p:txBody>
          <a:bodyPr/>
          <a:lstStyle/>
          <a:p>
            <a:fld id="{E6178634-B9CC-C947-803D-43EAB19B934C}" type="datetimeFigureOut">
              <a:rPr lang="en-US" smtClean="0"/>
              <a:t>4/1/20</a:t>
            </a:fld>
            <a:endParaRPr lang="en-US"/>
          </a:p>
        </p:txBody>
      </p:sp>
      <p:sp>
        <p:nvSpPr>
          <p:cNvPr id="5" name="Footer Placeholder 4">
            <a:extLst>
              <a:ext uri="{FF2B5EF4-FFF2-40B4-BE49-F238E27FC236}">
                <a16:creationId xmlns:a16="http://schemas.microsoft.com/office/drawing/2014/main" id="{B381A40C-0BDB-6F4B-B17D-111DA3157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C68F94-AF81-D344-8592-1254E6DE839B}"/>
              </a:ext>
            </a:extLst>
          </p:cNvPr>
          <p:cNvSpPr>
            <a:spLocks noGrp="1"/>
          </p:cNvSpPr>
          <p:nvPr>
            <p:ph type="sldNum" sz="quarter" idx="12"/>
          </p:nvPr>
        </p:nvSpPr>
        <p:spPr/>
        <p:txBody>
          <a:bodyPr/>
          <a:lstStyle/>
          <a:p>
            <a:fld id="{157D7053-F8AD-D74B-A8E7-3F8961885F1C}" type="slidenum">
              <a:rPr lang="en-US" smtClean="0"/>
              <a:t>‹#›</a:t>
            </a:fld>
            <a:endParaRPr lang="en-US"/>
          </a:p>
        </p:txBody>
      </p:sp>
    </p:spTree>
    <p:extLst>
      <p:ext uri="{BB962C8B-B14F-4D97-AF65-F5344CB8AC3E}">
        <p14:creationId xmlns:p14="http://schemas.microsoft.com/office/powerpoint/2010/main" val="87892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494E8-8A98-9B4C-AB41-724CC28C75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0F42EF-E737-4D49-A55A-149B1FF19C1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AC3118-F18F-4448-AFDA-0D56CA2D4657}"/>
              </a:ext>
            </a:extLst>
          </p:cNvPr>
          <p:cNvSpPr>
            <a:spLocks noGrp="1"/>
          </p:cNvSpPr>
          <p:nvPr>
            <p:ph type="dt" sz="half" idx="10"/>
          </p:nvPr>
        </p:nvSpPr>
        <p:spPr/>
        <p:txBody>
          <a:bodyPr/>
          <a:lstStyle/>
          <a:p>
            <a:fld id="{E6178634-B9CC-C947-803D-43EAB19B934C}" type="datetimeFigureOut">
              <a:rPr lang="en-US" smtClean="0"/>
              <a:t>4/1/20</a:t>
            </a:fld>
            <a:endParaRPr lang="en-US"/>
          </a:p>
        </p:txBody>
      </p:sp>
      <p:sp>
        <p:nvSpPr>
          <p:cNvPr id="5" name="Footer Placeholder 4">
            <a:extLst>
              <a:ext uri="{FF2B5EF4-FFF2-40B4-BE49-F238E27FC236}">
                <a16:creationId xmlns:a16="http://schemas.microsoft.com/office/drawing/2014/main" id="{375BE448-6CC9-4F46-9A15-B9F2B207D9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00A1DF-27FF-5D4E-B5DF-0CE0CB8A30D2}"/>
              </a:ext>
            </a:extLst>
          </p:cNvPr>
          <p:cNvSpPr>
            <a:spLocks noGrp="1"/>
          </p:cNvSpPr>
          <p:nvPr>
            <p:ph type="sldNum" sz="quarter" idx="12"/>
          </p:nvPr>
        </p:nvSpPr>
        <p:spPr/>
        <p:txBody>
          <a:bodyPr/>
          <a:lstStyle/>
          <a:p>
            <a:fld id="{157D7053-F8AD-D74B-A8E7-3F8961885F1C}" type="slidenum">
              <a:rPr lang="en-US" smtClean="0"/>
              <a:t>‹#›</a:t>
            </a:fld>
            <a:endParaRPr lang="en-US"/>
          </a:p>
        </p:txBody>
      </p:sp>
    </p:spTree>
    <p:extLst>
      <p:ext uri="{BB962C8B-B14F-4D97-AF65-F5344CB8AC3E}">
        <p14:creationId xmlns:p14="http://schemas.microsoft.com/office/powerpoint/2010/main" val="30378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BCB8BA-FB3B-6649-8865-754E876F31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523DA9-9413-C448-950D-49673BBFB2F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6C4651-170D-7B48-97B4-7C7E4C768311}"/>
              </a:ext>
            </a:extLst>
          </p:cNvPr>
          <p:cNvSpPr>
            <a:spLocks noGrp="1"/>
          </p:cNvSpPr>
          <p:nvPr>
            <p:ph type="dt" sz="half" idx="10"/>
          </p:nvPr>
        </p:nvSpPr>
        <p:spPr/>
        <p:txBody>
          <a:bodyPr/>
          <a:lstStyle/>
          <a:p>
            <a:fld id="{E6178634-B9CC-C947-803D-43EAB19B934C}" type="datetimeFigureOut">
              <a:rPr lang="en-US" smtClean="0"/>
              <a:t>4/1/20</a:t>
            </a:fld>
            <a:endParaRPr lang="en-US"/>
          </a:p>
        </p:txBody>
      </p:sp>
      <p:sp>
        <p:nvSpPr>
          <p:cNvPr id="5" name="Footer Placeholder 4">
            <a:extLst>
              <a:ext uri="{FF2B5EF4-FFF2-40B4-BE49-F238E27FC236}">
                <a16:creationId xmlns:a16="http://schemas.microsoft.com/office/drawing/2014/main" id="{C50936A9-52BA-A24B-8925-CEF4E2D26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63B5E-FA7A-D341-81C2-3D5CE13D7C0E}"/>
              </a:ext>
            </a:extLst>
          </p:cNvPr>
          <p:cNvSpPr>
            <a:spLocks noGrp="1"/>
          </p:cNvSpPr>
          <p:nvPr>
            <p:ph type="sldNum" sz="quarter" idx="12"/>
          </p:nvPr>
        </p:nvSpPr>
        <p:spPr/>
        <p:txBody>
          <a:bodyPr/>
          <a:lstStyle/>
          <a:p>
            <a:fld id="{157D7053-F8AD-D74B-A8E7-3F8961885F1C}" type="slidenum">
              <a:rPr lang="en-US" smtClean="0"/>
              <a:t>‹#›</a:t>
            </a:fld>
            <a:endParaRPr lang="en-US"/>
          </a:p>
        </p:txBody>
      </p:sp>
    </p:spTree>
    <p:extLst>
      <p:ext uri="{BB962C8B-B14F-4D97-AF65-F5344CB8AC3E}">
        <p14:creationId xmlns:p14="http://schemas.microsoft.com/office/powerpoint/2010/main" val="226807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C53BD-CFF0-FD4E-9E67-40776FA29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21FF69-D90D-4C4F-92A9-1F90FF3A564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BC741-A918-9F41-BB21-83E6AAFF3610}"/>
              </a:ext>
            </a:extLst>
          </p:cNvPr>
          <p:cNvSpPr>
            <a:spLocks noGrp="1"/>
          </p:cNvSpPr>
          <p:nvPr>
            <p:ph type="dt" sz="half" idx="10"/>
          </p:nvPr>
        </p:nvSpPr>
        <p:spPr/>
        <p:txBody>
          <a:bodyPr/>
          <a:lstStyle/>
          <a:p>
            <a:fld id="{E6178634-B9CC-C947-803D-43EAB19B934C}" type="datetimeFigureOut">
              <a:rPr lang="en-US" smtClean="0"/>
              <a:t>4/1/20</a:t>
            </a:fld>
            <a:endParaRPr lang="en-US"/>
          </a:p>
        </p:txBody>
      </p:sp>
      <p:sp>
        <p:nvSpPr>
          <p:cNvPr id="5" name="Footer Placeholder 4">
            <a:extLst>
              <a:ext uri="{FF2B5EF4-FFF2-40B4-BE49-F238E27FC236}">
                <a16:creationId xmlns:a16="http://schemas.microsoft.com/office/drawing/2014/main" id="{3BBDF220-2109-AF47-884A-5063D04C6A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78FDC1-74ED-574C-94F7-A7DC78B70A46}"/>
              </a:ext>
            </a:extLst>
          </p:cNvPr>
          <p:cNvSpPr>
            <a:spLocks noGrp="1"/>
          </p:cNvSpPr>
          <p:nvPr>
            <p:ph type="sldNum" sz="quarter" idx="12"/>
          </p:nvPr>
        </p:nvSpPr>
        <p:spPr/>
        <p:txBody>
          <a:bodyPr/>
          <a:lstStyle/>
          <a:p>
            <a:fld id="{157D7053-F8AD-D74B-A8E7-3F8961885F1C}" type="slidenum">
              <a:rPr lang="en-US" smtClean="0"/>
              <a:t>‹#›</a:t>
            </a:fld>
            <a:endParaRPr lang="en-US"/>
          </a:p>
        </p:txBody>
      </p:sp>
    </p:spTree>
    <p:extLst>
      <p:ext uri="{BB962C8B-B14F-4D97-AF65-F5344CB8AC3E}">
        <p14:creationId xmlns:p14="http://schemas.microsoft.com/office/powerpoint/2010/main" val="3057209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C2F3E-731F-4045-90CB-547BC159DC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5A8D47-EFA9-D64A-9106-3F329C578C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772DB9-B964-E747-8951-847E0FA5F032}"/>
              </a:ext>
            </a:extLst>
          </p:cNvPr>
          <p:cNvSpPr>
            <a:spLocks noGrp="1"/>
          </p:cNvSpPr>
          <p:nvPr>
            <p:ph type="dt" sz="half" idx="10"/>
          </p:nvPr>
        </p:nvSpPr>
        <p:spPr/>
        <p:txBody>
          <a:bodyPr/>
          <a:lstStyle/>
          <a:p>
            <a:fld id="{E6178634-B9CC-C947-803D-43EAB19B934C}" type="datetimeFigureOut">
              <a:rPr lang="en-US" smtClean="0"/>
              <a:t>4/1/20</a:t>
            </a:fld>
            <a:endParaRPr lang="en-US"/>
          </a:p>
        </p:txBody>
      </p:sp>
      <p:sp>
        <p:nvSpPr>
          <p:cNvPr id="5" name="Footer Placeholder 4">
            <a:extLst>
              <a:ext uri="{FF2B5EF4-FFF2-40B4-BE49-F238E27FC236}">
                <a16:creationId xmlns:a16="http://schemas.microsoft.com/office/drawing/2014/main" id="{34D884A1-37C5-864C-84ED-DBEEE5B7F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6D332-C8C1-6744-AC26-5E54E55B75E6}"/>
              </a:ext>
            </a:extLst>
          </p:cNvPr>
          <p:cNvSpPr>
            <a:spLocks noGrp="1"/>
          </p:cNvSpPr>
          <p:nvPr>
            <p:ph type="sldNum" sz="quarter" idx="12"/>
          </p:nvPr>
        </p:nvSpPr>
        <p:spPr/>
        <p:txBody>
          <a:bodyPr/>
          <a:lstStyle/>
          <a:p>
            <a:fld id="{157D7053-F8AD-D74B-A8E7-3F8961885F1C}" type="slidenum">
              <a:rPr lang="en-US" smtClean="0"/>
              <a:t>‹#›</a:t>
            </a:fld>
            <a:endParaRPr lang="en-US"/>
          </a:p>
        </p:txBody>
      </p:sp>
    </p:spTree>
    <p:extLst>
      <p:ext uri="{BB962C8B-B14F-4D97-AF65-F5344CB8AC3E}">
        <p14:creationId xmlns:p14="http://schemas.microsoft.com/office/powerpoint/2010/main" val="35909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2A22D-9320-C24F-B009-8BBB1E5DAA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AB42A8-F4F3-3343-9EEA-F43B636CE6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EF6240-E8B8-BB41-B78F-15CDC2064EB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04C80E-2C06-DB42-8F9B-BD8F8AC80A16}"/>
              </a:ext>
            </a:extLst>
          </p:cNvPr>
          <p:cNvSpPr>
            <a:spLocks noGrp="1"/>
          </p:cNvSpPr>
          <p:nvPr>
            <p:ph type="dt" sz="half" idx="10"/>
          </p:nvPr>
        </p:nvSpPr>
        <p:spPr/>
        <p:txBody>
          <a:bodyPr/>
          <a:lstStyle/>
          <a:p>
            <a:fld id="{E6178634-B9CC-C947-803D-43EAB19B934C}" type="datetimeFigureOut">
              <a:rPr lang="en-US" smtClean="0"/>
              <a:t>4/1/20</a:t>
            </a:fld>
            <a:endParaRPr lang="en-US"/>
          </a:p>
        </p:txBody>
      </p:sp>
      <p:sp>
        <p:nvSpPr>
          <p:cNvPr id="6" name="Footer Placeholder 5">
            <a:extLst>
              <a:ext uri="{FF2B5EF4-FFF2-40B4-BE49-F238E27FC236}">
                <a16:creationId xmlns:a16="http://schemas.microsoft.com/office/drawing/2014/main" id="{9FB5B7DC-35E7-8C4B-935A-5AE3CE7031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D7482-B22C-0F45-AFE7-B4C9716383AF}"/>
              </a:ext>
            </a:extLst>
          </p:cNvPr>
          <p:cNvSpPr>
            <a:spLocks noGrp="1"/>
          </p:cNvSpPr>
          <p:nvPr>
            <p:ph type="sldNum" sz="quarter" idx="12"/>
          </p:nvPr>
        </p:nvSpPr>
        <p:spPr/>
        <p:txBody>
          <a:bodyPr/>
          <a:lstStyle/>
          <a:p>
            <a:fld id="{157D7053-F8AD-D74B-A8E7-3F8961885F1C}" type="slidenum">
              <a:rPr lang="en-US" smtClean="0"/>
              <a:t>‹#›</a:t>
            </a:fld>
            <a:endParaRPr lang="en-US"/>
          </a:p>
        </p:txBody>
      </p:sp>
    </p:spTree>
    <p:extLst>
      <p:ext uri="{BB962C8B-B14F-4D97-AF65-F5344CB8AC3E}">
        <p14:creationId xmlns:p14="http://schemas.microsoft.com/office/powerpoint/2010/main" val="414995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38205-8B84-DF45-8BA6-B30DEBF323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6B8BBD-F985-7B46-BED5-5309147EE4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93E940-A11E-7D41-88F9-833280C887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0E2572-A138-C841-A5E3-8B788FD9B0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F557E2-BAA4-9448-9313-BCA171FFBF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868C73-FA2F-1649-A3B1-ACFC9C271B7E}"/>
              </a:ext>
            </a:extLst>
          </p:cNvPr>
          <p:cNvSpPr>
            <a:spLocks noGrp="1"/>
          </p:cNvSpPr>
          <p:nvPr>
            <p:ph type="dt" sz="half" idx="10"/>
          </p:nvPr>
        </p:nvSpPr>
        <p:spPr/>
        <p:txBody>
          <a:bodyPr/>
          <a:lstStyle/>
          <a:p>
            <a:fld id="{E6178634-B9CC-C947-803D-43EAB19B934C}" type="datetimeFigureOut">
              <a:rPr lang="en-US" smtClean="0"/>
              <a:t>4/1/20</a:t>
            </a:fld>
            <a:endParaRPr lang="en-US"/>
          </a:p>
        </p:txBody>
      </p:sp>
      <p:sp>
        <p:nvSpPr>
          <p:cNvPr id="8" name="Footer Placeholder 7">
            <a:extLst>
              <a:ext uri="{FF2B5EF4-FFF2-40B4-BE49-F238E27FC236}">
                <a16:creationId xmlns:a16="http://schemas.microsoft.com/office/drawing/2014/main" id="{A99DD118-E102-3647-A494-5D1761EF5D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65FD26-6369-7442-9CDC-2E031C425CD9}"/>
              </a:ext>
            </a:extLst>
          </p:cNvPr>
          <p:cNvSpPr>
            <a:spLocks noGrp="1"/>
          </p:cNvSpPr>
          <p:nvPr>
            <p:ph type="sldNum" sz="quarter" idx="12"/>
          </p:nvPr>
        </p:nvSpPr>
        <p:spPr/>
        <p:txBody>
          <a:bodyPr/>
          <a:lstStyle/>
          <a:p>
            <a:fld id="{157D7053-F8AD-D74B-A8E7-3F8961885F1C}" type="slidenum">
              <a:rPr lang="en-US" smtClean="0"/>
              <a:t>‹#›</a:t>
            </a:fld>
            <a:endParaRPr lang="en-US"/>
          </a:p>
        </p:txBody>
      </p:sp>
    </p:spTree>
    <p:extLst>
      <p:ext uri="{BB962C8B-B14F-4D97-AF65-F5344CB8AC3E}">
        <p14:creationId xmlns:p14="http://schemas.microsoft.com/office/powerpoint/2010/main" val="152305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26ED4-9206-FD46-84BF-4D780BFE12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19B178-93ED-034A-B7FB-12A9DE3F3CD4}"/>
              </a:ext>
            </a:extLst>
          </p:cNvPr>
          <p:cNvSpPr>
            <a:spLocks noGrp="1"/>
          </p:cNvSpPr>
          <p:nvPr>
            <p:ph type="dt" sz="half" idx="10"/>
          </p:nvPr>
        </p:nvSpPr>
        <p:spPr/>
        <p:txBody>
          <a:bodyPr/>
          <a:lstStyle/>
          <a:p>
            <a:fld id="{E6178634-B9CC-C947-803D-43EAB19B934C}" type="datetimeFigureOut">
              <a:rPr lang="en-US" smtClean="0"/>
              <a:t>4/1/20</a:t>
            </a:fld>
            <a:endParaRPr lang="en-US"/>
          </a:p>
        </p:txBody>
      </p:sp>
      <p:sp>
        <p:nvSpPr>
          <p:cNvPr id="4" name="Footer Placeholder 3">
            <a:extLst>
              <a:ext uri="{FF2B5EF4-FFF2-40B4-BE49-F238E27FC236}">
                <a16:creationId xmlns:a16="http://schemas.microsoft.com/office/drawing/2014/main" id="{900D08A8-8A9E-E44D-8D49-EFDB899241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906A1E-601A-F841-8103-79528550FBFC}"/>
              </a:ext>
            </a:extLst>
          </p:cNvPr>
          <p:cNvSpPr>
            <a:spLocks noGrp="1"/>
          </p:cNvSpPr>
          <p:nvPr>
            <p:ph type="sldNum" sz="quarter" idx="12"/>
          </p:nvPr>
        </p:nvSpPr>
        <p:spPr/>
        <p:txBody>
          <a:bodyPr/>
          <a:lstStyle/>
          <a:p>
            <a:fld id="{157D7053-F8AD-D74B-A8E7-3F8961885F1C}" type="slidenum">
              <a:rPr lang="en-US" smtClean="0"/>
              <a:t>‹#›</a:t>
            </a:fld>
            <a:endParaRPr lang="en-US"/>
          </a:p>
        </p:txBody>
      </p:sp>
    </p:spTree>
    <p:extLst>
      <p:ext uri="{BB962C8B-B14F-4D97-AF65-F5344CB8AC3E}">
        <p14:creationId xmlns:p14="http://schemas.microsoft.com/office/powerpoint/2010/main" val="147563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C408F1-7E6D-F442-B8B3-A5713FE3DE3B}"/>
              </a:ext>
            </a:extLst>
          </p:cNvPr>
          <p:cNvSpPr>
            <a:spLocks noGrp="1"/>
          </p:cNvSpPr>
          <p:nvPr>
            <p:ph type="dt" sz="half" idx="10"/>
          </p:nvPr>
        </p:nvSpPr>
        <p:spPr/>
        <p:txBody>
          <a:bodyPr/>
          <a:lstStyle/>
          <a:p>
            <a:fld id="{E6178634-B9CC-C947-803D-43EAB19B934C}" type="datetimeFigureOut">
              <a:rPr lang="en-US" smtClean="0"/>
              <a:t>4/1/20</a:t>
            </a:fld>
            <a:endParaRPr lang="en-US"/>
          </a:p>
        </p:txBody>
      </p:sp>
      <p:sp>
        <p:nvSpPr>
          <p:cNvPr id="3" name="Footer Placeholder 2">
            <a:extLst>
              <a:ext uri="{FF2B5EF4-FFF2-40B4-BE49-F238E27FC236}">
                <a16:creationId xmlns:a16="http://schemas.microsoft.com/office/drawing/2014/main" id="{FBB87D28-2EAF-CF4D-9143-987C49290D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5827EB-96C0-0F49-889A-3751FAAE1CC6}"/>
              </a:ext>
            </a:extLst>
          </p:cNvPr>
          <p:cNvSpPr>
            <a:spLocks noGrp="1"/>
          </p:cNvSpPr>
          <p:nvPr>
            <p:ph type="sldNum" sz="quarter" idx="12"/>
          </p:nvPr>
        </p:nvSpPr>
        <p:spPr/>
        <p:txBody>
          <a:bodyPr/>
          <a:lstStyle/>
          <a:p>
            <a:fld id="{157D7053-F8AD-D74B-A8E7-3F8961885F1C}" type="slidenum">
              <a:rPr lang="en-US" smtClean="0"/>
              <a:t>‹#›</a:t>
            </a:fld>
            <a:endParaRPr lang="en-US"/>
          </a:p>
        </p:txBody>
      </p:sp>
    </p:spTree>
    <p:extLst>
      <p:ext uri="{BB962C8B-B14F-4D97-AF65-F5344CB8AC3E}">
        <p14:creationId xmlns:p14="http://schemas.microsoft.com/office/powerpoint/2010/main" val="2847611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4A50-D509-864E-9B6A-BE84AE2D9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C7DE12-E023-DD49-BD3C-8E5EA0D2D6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83BD24-77DA-E844-99DB-6DDF094B95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CF8141-08F2-5940-BB01-EAB1D9EB76FD}"/>
              </a:ext>
            </a:extLst>
          </p:cNvPr>
          <p:cNvSpPr>
            <a:spLocks noGrp="1"/>
          </p:cNvSpPr>
          <p:nvPr>
            <p:ph type="dt" sz="half" idx="10"/>
          </p:nvPr>
        </p:nvSpPr>
        <p:spPr/>
        <p:txBody>
          <a:bodyPr/>
          <a:lstStyle/>
          <a:p>
            <a:fld id="{E6178634-B9CC-C947-803D-43EAB19B934C}" type="datetimeFigureOut">
              <a:rPr lang="en-US" smtClean="0"/>
              <a:t>4/1/20</a:t>
            </a:fld>
            <a:endParaRPr lang="en-US"/>
          </a:p>
        </p:txBody>
      </p:sp>
      <p:sp>
        <p:nvSpPr>
          <p:cNvPr id="6" name="Footer Placeholder 5">
            <a:extLst>
              <a:ext uri="{FF2B5EF4-FFF2-40B4-BE49-F238E27FC236}">
                <a16:creationId xmlns:a16="http://schemas.microsoft.com/office/drawing/2014/main" id="{36E52F30-85AF-EC4B-9913-510ABC3907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23ADA4-B6E1-3A46-ABF4-01582A6167A3}"/>
              </a:ext>
            </a:extLst>
          </p:cNvPr>
          <p:cNvSpPr>
            <a:spLocks noGrp="1"/>
          </p:cNvSpPr>
          <p:nvPr>
            <p:ph type="sldNum" sz="quarter" idx="12"/>
          </p:nvPr>
        </p:nvSpPr>
        <p:spPr/>
        <p:txBody>
          <a:bodyPr/>
          <a:lstStyle/>
          <a:p>
            <a:fld id="{157D7053-F8AD-D74B-A8E7-3F8961885F1C}" type="slidenum">
              <a:rPr lang="en-US" smtClean="0"/>
              <a:t>‹#›</a:t>
            </a:fld>
            <a:endParaRPr lang="en-US"/>
          </a:p>
        </p:txBody>
      </p:sp>
    </p:spTree>
    <p:extLst>
      <p:ext uri="{BB962C8B-B14F-4D97-AF65-F5344CB8AC3E}">
        <p14:creationId xmlns:p14="http://schemas.microsoft.com/office/powerpoint/2010/main" val="2172832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4EF1-22D2-3141-B77B-3741E638A9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8DF0E4-7ABC-1F40-807B-A1DA189CB5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25434D-13BB-B948-AC69-0024251319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742306-4F85-4946-BDFF-CFB0AD00C17F}"/>
              </a:ext>
            </a:extLst>
          </p:cNvPr>
          <p:cNvSpPr>
            <a:spLocks noGrp="1"/>
          </p:cNvSpPr>
          <p:nvPr>
            <p:ph type="dt" sz="half" idx="10"/>
          </p:nvPr>
        </p:nvSpPr>
        <p:spPr/>
        <p:txBody>
          <a:bodyPr/>
          <a:lstStyle/>
          <a:p>
            <a:fld id="{E6178634-B9CC-C947-803D-43EAB19B934C}" type="datetimeFigureOut">
              <a:rPr lang="en-US" smtClean="0"/>
              <a:t>4/1/20</a:t>
            </a:fld>
            <a:endParaRPr lang="en-US"/>
          </a:p>
        </p:txBody>
      </p:sp>
      <p:sp>
        <p:nvSpPr>
          <p:cNvPr id="6" name="Footer Placeholder 5">
            <a:extLst>
              <a:ext uri="{FF2B5EF4-FFF2-40B4-BE49-F238E27FC236}">
                <a16:creationId xmlns:a16="http://schemas.microsoft.com/office/drawing/2014/main" id="{8F42347C-F04B-8245-92DD-B8CC242866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3DFAFB-FB56-7E41-A348-7C5B6EB874F3}"/>
              </a:ext>
            </a:extLst>
          </p:cNvPr>
          <p:cNvSpPr>
            <a:spLocks noGrp="1"/>
          </p:cNvSpPr>
          <p:nvPr>
            <p:ph type="sldNum" sz="quarter" idx="12"/>
          </p:nvPr>
        </p:nvSpPr>
        <p:spPr/>
        <p:txBody>
          <a:bodyPr/>
          <a:lstStyle/>
          <a:p>
            <a:fld id="{157D7053-F8AD-D74B-A8E7-3F8961885F1C}" type="slidenum">
              <a:rPr lang="en-US" smtClean="0"/>
              <a:t>‹#›</a:t>
            </a:fld>
            <a:endParaRPr lang="en-US"/>
          </a:p>
        </p:txBody>
      </p:sp>
    </p:spTree>
    <p:extLst>
      <p:ext uri="{BB962C8B-B14F-4D97-AF65-F5344CB8AC3E}">
        <p14:creationId xmlns:p14="http://schemas.microsoft.com/office/powerpoint/2010/main" val="240681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2DC340-BCA3-1846-A835-6AA4C67564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CDC921-53EB-844E-A084-CCD82A3F8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FC14C-F2EC-DA46-A58E-870501C282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78634-B9CC-C947-803D-43EAB19B934C}" type="datetimeFigureOut">
              <a:rPr lang="en-US" smtClean="0"/>
              <a:t>4/1/20</a:t>
            </a:fld>
            <a:endParaRPr lang="en-US"/>
          </a:p>
        </p:txBody>
      </p:sp>
      <p:sp>
        <p:nvSpPr>
          <p:cNvPr id="5" name="Footer Placeholder 4">
            <a:extLst>
              <a:ext uri="{FF2B5EF4-FFF2-40B4-BE49-F238E27FC236}">
                <a16:creationId xmlns:a16="http://schemas.microsoft.com/office/drawing/2014/main" id="{A7F004D2-078F-F148-9A66-E06FA78D43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7FA63D-2EFB-3A45-99E2-284996E08C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D7053-F8AD-D74B-A8E7-3F8961885F1C}" type="slidenum">
              <a:rPr lang="en-US" smtClean="0"/>
              <a:t>‹#›</a:t>
            </a:fld>
            <a:endParaRPr lang="en-US"/>
          </a:p>
        </p:txBody>
      </p:sp>
    </p:spTree>
    <p:extLst>
      <p:ext uri="{BB962C8B-B14F-4D97-AF65-F5344CB8AC3E}">
        <p14:creationId xmlns:p14="http://schemas.microsoft.com/office/powerpoint/2010/main" val="100590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851291-70CE-C143-9931-287CEED42437}"/>
              </a:ext>
            </a:extLst>
          </p:cNvPr>
          <p:cNvPicPr>
            <a:picLocks noChangeAspect="1"/>
          </p:cNvPicPr>
          <p:nvPr/>
        </p:nvPicPr>
        <p:blipFill>
          <a:blip r:embed="rId2"/>
          <a:stretch>
            <a:fillRect/>
          </a:stretch>
        </p:blipFill>
        <p:spPr>
          <a:xfrm>
            <a:off x="2416627" y="1435100"/>
            <a:ext cx="7620000" cy="5422900"/>
          </a:xfrm>
          <a:prstGeom prst="rect">
            <a:avLst/>
          </a:prstGeom>
        </p:spPr>
      </p:pic>
      <p:sp>
        <p:nvSpPr>
          <p:cNvPr id="3" name="Rectangle 2">
            <a:extLst>
              <a:ext uri="{FF2B5EF4-FFF2-40B4-BE49-F238E27FC236}">
                <a16:creationId xmlns:a16="http://schemas.microsoft.com/office/drawing/2014/main" id="{957D4579-50E1-524C-94B8-2E58388445AF}"/>
              </a:ext>
            </a:extLst>
          </p:cNvPr>
          <p:cNvSpPr/>
          <p:nvPr/>
        </p:nvSpPr>
        <p:spPr>
          <a:xfrm>
            <a:off x="1844632" y="0"/>
            <a:ext cx="8763990" cy="1569660"/>
          </a:xfrm>
          <a:prstGeom prst="rect">
            <a:avLst/>
          </a:prstGeom>
        </p:spPr>
        <p:txBody>
          <a:bodyPr wrap="square">
            <a:spAutoFit/>
          </a:bodyPr>
          <a:lstStyle/>
          <a:p>
            <a:r>
              <a:rPr lang="en-ZW" sz="4800" b="1" dirty="0"/>
              <a:t>Discover Bible Guides </a:t>
            </a:r>
            <a:r>
              <a:rPr lang="en-ZW" sz="4800" b="1" cap="all" dirty="0"/>
              <a:t>GUIDE 4</a:t>
            </a:r>
            <a:br>
              <a:rPr lang="en-ZW" sz="4800" cap="all" dirty="0"/>
            </a:br>
            <a:endParaRPr lang="en-US" sz="4800" dirty="0"/>
          </a:p>
        </p:txBody>
      </p:sp>
    </p:spTree>
    <p:extLst>
      <p:ext uri="{BB962C8B-B14F-4D97-AF65-F5344CB8AC3E}">
        <p14:creationId xmlns:p14="http://schemas.microsoft.com/office/powerpoint/2010/main" val="3822092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621D3-FA75-0348-833F-54EFE1CF91ED}"/>
              </a:ext>
            </a:extLst>
          </p:cNvPr>
          <p:cNvSpPr>
            <a:spLocks noGrp="1"/>
          </p:cNvSpPr>
          <p:nvPr>
            <p:ph type="title"/>
          </p:nvPr>
        </p:nvSpPr>
        <p:spPr>
          <a:xfrm>
            <a:off x="0" y="0"/>
            <a:ext cx="12192000" cy="783771"/>
          </a:xfrm>
        </p:spPr>
        <p:txBody>
          <a:bodyPr/>
          <a:lstStyle/>
          <a:p>
            <a:r>
              <a:rPr lang="en-ZW" dirty="0"/>
              <a:t>Christ, the Heart of History and Prophecy</a:t>
            </a:r>
            <a:endParaRPr lang="en-US" dirty="0"/>
          </a:p>
        </p:txBody>
      </p:sp>
      <p:sp>
        <p:nvSpPr>
          <p:cNvPr id="3" name="Content Placeholder 2">
            <a:extLst>
              <a:ext uri="{FF2B5EF4-FFF2-40B4-BE49-F238E27FC236}">
                <a16:creationId xmlns:a16="http://schemas.microsoft.com/office/drawing/2014/main" id="{6ABBDAF1-DE30-F543-96EB-BD7B572AA6AC}"/>
              </a:ext>
            </a:extLst>
          </p:cNvPr>
          <p:cNvSpPr>
            <a:spLocks noGrp="1"/>
          </p:cNvSpPr>
          <p:nvPr>
            <p:ph sz="half" idx="1"/>
          </p:nvPr>
        </p:nvSpPr>
        <p:spPr>
          <a:xfrm>
            <a:off x="0" y="783770"/>
            <a:ext cx="6293922" cy="6074229"/>
          </a:xfrm>
        </p:spPr>
        <p:txBody>
          <a:bodyPr>
            <a:normAutofit lnSpcReduction="10000"/>
          </a:bodyPr>
          <a:lstStyle/>
          <a:p>
            <a:r>
              <a:rPr lang="en-US" sz="3600" b="1" dirty="0"/>
              <a:t>That person </a:t>
            </a:r>
            <a:r>
              <a:rPr lang="en-ZW" sz="3600" b="1" dirty="0"/>
              <a:t>Scripture further reveals, would be the Messiah. </a:t>
            </a:r>
          </a:p>
          <a:p>
            <a:r>
              <a:rPr lang="en-ZW" sz="3600" b="1" dirty="0"/>
              <a:t>The Hebrew word “Messiah” in the Old Testament, literally means “Anointed One,” and it corresponds to the Greek word “Christ” in the New Testament (John 1:41; 4:25). </a:t>
            </a:r>
          </a:p>
          <a:p>
            <a:r>
              <a:rPr lang="en-ZW" sz="3600" b="1" dirty="0"/>
              <a:t>Jesus Christ is the Messiah. That’s a central promise of the New Testament.</a:t>
            </a:r>
            <a:endParaRPr lang="en-US" sz="3600" b="1" dirty="0"/>
          </a:p>
        </p:txBody>
      </p:sp>
      <p:pic>
        <p:nvPicPr>
          <p:cNvPr id="5" name="Content Placeholder 4">
            <a:extLst>
              <a:ext uri="{FF2B5EF4-FFF2-40B4-BE49-F238E27FC236}">
                <a16:creationId xmlns:a16="http://schemas.microsoft.com/office/drawing/2014/main" id="{5B749900-5AA0-BB43-A5E0-4C37DA85431B}"/>
              </a:ext>
            </a:extLst>
          </p:cNvPr>
          <p:cNvPicPr>
            <a:picLocks noGrp="1" noChangeAspect="1"/>
          </p:cNvPicPr>
          <p:nvPr>
            <p:ph sz="half" idx="2"/>
          </p:nvPr>
        </p:nvPicPr>
        <p:blipFill>
          <a:blip r:embed="rId2"/>
          <a:stretch>
            <a:fillRect/>
          </a:stretch>
        </p:blipFill>
        <p:spPr>
          <a:xfrm>
            <a:off x="6427756" y="1135707"/>
            <a:ext cx="5764244" cy="5370354"/>
          </a:xfrm>
          <a:prstGeom prst="rect">
            <a:avLst/>
          </a:prstGeom>
        </p:spPr>
      </p:pic>
    </p:spTree>
    <p:extLst>
      <p:ext uri="{BB962C8B-B14F-4D97-AF65-F5344CB8AC3E}">
        <p14:creationId xmlns:p14="http://schemas.microsoft.com/office/powerpoint/2010/main" val="2223952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621D3-FA75-0348-833F-54EFE1CF91ED}"/>
              </a:ext>
            </a:extLst>
          </p:cNvPr>
          <p:cNvSpPr>
            <a:spLocks noGrp="1"/>
          </p:cNvSpPr>
          <p:nvPr>
            <p:ph type="title"/>
          </p:nvPr>
        </p:nvSpPr>
        <p:spPr>
          <a:xfrm>
            <a:off x="0" y="0"/>
            <a:ext cx="12192000" cy="653143"/>
          </a:xfrm>
        </p:spPr>
        <p:txBody>
          <a:bodyPr>
            <a:normAutofit fontScale="90000"/>
          </a:bodyPr>
          <a:lstStyle/>
          <a:p>
            <a:r>
              <a:rPr lang="en-ZW" dirty="0"/>
              <a:t>Christ, the Heart of History and Prophecy</a:t>
            </a:r>
            <a:endParaRPr lang="en-US" dirty="0"/>
          </a:p>
        </p:txBody>
      </p:sp>
      <p:sp>
        <p:nvSpPr>
          <p:cNvPr id="3" name="Content Placeholder 2">
            <a:extLst>
              <a:ext uri="{FF2B5EF4-FFF2-40B4-BE49-F238E27FC236}">
                <a16:creationId xmlns:a16="http://schemas.microsoft.com/office/drawing/2014/main" id="{6ABBDAF1-DE30-F543-96EB-BD7B572AA6AC}"/>
              </a:ext>
            </a:extLst>
          </p:cNvPr>
          <p:cNvSpPr>
            <a:spLocks noGrp="1"/>
          </p:cNvSpPr>
          <p:nvPr>
            <p:ph sz="half" idx="1"/>
          </p:nvPr>
        </p:nvSpPr>
        <p:spPr>
          <a:xfrm>
            <a:off x="0" y="653142"/>
            <a:ext cx="6427756" cy="6204857"/>
          </a:xfrm>
        </p:spPr>
        <p:txBody>
          <a:bodyPr>
            <a:noAutofit/>
          </a:bodyPr>
          <a:lstStyle/>
          <a:p>
            <a:r>
              <a:rPr lang="en-ZW" sz="3600" b="1" dirty="0"/>
              <a:t>Living from 500 to 1,500 years before Christ’s birth, the Old Testament prophets made scores of very specific predictions about the life of the Messiah. </a:t>
            </a:r>
          </a:p>
          <a:p>
            <a:r>
              <a:rPr lang="en-ZW" sz="3600" b="1" dirty="0"/>
              <a:t>Their prophecies identify the city of Christ’s birth, His name, and His lifework. </a:t>
            </a:r>
          </a:p>
          <a:p>
            <a:r>
              <a:rPr lang="en-ZW" sz="3600" b="1" dirty="0"/>
              <a:t>They disclose details of His trial and the events connected with His death. </a:t>
            </a:r>
          </a:p>
        </p:txBody>
      </p:sp>
      <p:pic>
        <p:nvPicPr>
          <p:cNvPr id="5" name="Content Placeholder 4">
            <a:extLst>
              <a:ext uri="{FF2B5EF4-FFF2-40B4-BE49-F238E27FC236}">
                <a16:creationId xmlns:a16="http://schemas.microsoft.com/office/drawing/2014/main" id="{5B749900-5AA0-BB43-A5E0-4C37DA85431B}"/>
              </a:ext>
            </a:extLst>
          </p:cNvPr>
          <p:cNvPicPr>
            <a:picLocks noGrp="1" noChangeAspect="1"/>
          </p:cNvPicPr>
          <p:nvPr>
            <p:ph sz="half" idx="2"/>
          </p:nvPr>
        </p:nvPicPr>
        <p:blipFill>
          <a:blip r:embed="rId2"/>
          <a:stretch>
            <a:fillRect/>
          </a:stretch>
        </p:blipFill>
        <p:spPr>
          <a:xfrm>
            <a:off x="6427756" y="1103492"/>
            <a:ext cx="5764244" cy="5370354"/>
          </a:xfrm>
          <a:prstGeom prst="rect">
            <a:avLst/>
          </a:prstGeom>
        </p:spPr>
      </p:pic>
    </p:spTree>
    <p:extLst>
      <p:ext uri="{BB962C8B-B14F-4D97-AF65-F5344CB8AC3E}">
        <p14:creationId xmlns:p14="http://schemas.microsoft.com/office/powerpoint/2010/main" val="3515698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621D3-FA75-0348-833F-54EFE1CF91ED}"/>
              </a:ext>
            </a:extLst>
          </p:cNvPr>
          <p:cNvSpPr>
            <a:spLocks noGrp="1"/>
          </p:cNvSpPr>
          <p:nvPr>
            <p:ph type="title"/>
          </p:nvPr>
        </p:nvSpPr>
        <p:spPr>
          <a:xfrm>
            <a:off x="0" y="0"/>
            <a:ext cx="12192000" cy="653143"/>
          </a:xfrm>
        </p:spPr>
        <p:txBody>
          <a:bodyPr>
            <a:normAutofit fontScale="90000"/>
          </a:bodyPr>
          <a:lstStyle/>
          <a:p>
            <a:r>
              <a:rPr lang="en-ZW" dirty="0"/>
              <a:t>Christ, the Heart of History and Prophecy</a:t>
            </a:r>
            <a:endParaRPr lang="en-US" dirty="0"/>
          </a:p>
        </p:txBody>
      </p:sp>
      <p:sp>
        <p:nvSpPr>
          <p:cNvPr id="3" name="Content Placeholder 2">
            <a:extLst>
              <a:ext uri="{FF2B5EF4-FFF2-40B4-BE49-F238E27FC236}">
                <a16:creationId xmlns:a16="http://schemas.microsoft.com/office/drawing/2014/main" id="{6ABBDAF1-DE30-F543-96EB-BD7B572AA6AC}"/>
              </a:ext>
            </a:extLst>
          </p:cNvPr>
          <p:cNvSpPr>
            <a:spLocks noGrp="1"/>
          </p:cNvSpPr>
          <p:nvPr>
            <p:ph sz="half" idx="1"/>
          </p:nvPr>
        </p:nvSpPr>
        <p:spPr>
          <a:xfrm>
            <a:off x="0" y="653142"/>
            <a:ext cx="6427756" cy="6204857"/>
          </a:xfrm>
        </p:spPr>
        <p:txBody>
          <a:bodyPr>
            <a:noAutofit/>
          </a:bodyPr>
          <a:lstStyle/>
          <a:p>
            <a:r>
              <a:rPr lang="en-ZW" sz="3600" b="1" dirty="0"/>
              <a:t>The prophecies show that when brought into court, He would offer no personal defence, and they actually predict some of the very words He would speak in His dying hours. </a:t>
            </a:r>
          </a:p>
          <a:p>
            <a:r>
              <a:rPr lang="en-ZW" sz="3600" b="1" dirty="0"/>
              <a:t>Even the year, the day, and the hour of His death are foretold. Messianic prophecies also reveal that He would come to life again on the third day.</a:t>
            </a:r>
          </a:p>
        </p:txBody>
      </p:sp>
      <p:pic>
        <p:nvPicPr>
          <p:cNvPr id="5" name="Content Placeholder 4">
            <a:extLst>
              <a:ext uri="{FF2B5EF4-FFF2-40B4-BE49-F238E27FC236}">
                <a16:creationId xmlns:a16="http://schemas.microsoft.com/office/drawing/2014/main" id="{5B749900-5AA0-BB43-A5E0-4C37DA85431B}"/>
              </a:ext>
            </a:extLst>
          </p:cNvPr>
          <p:cNvPicPr>
            <a:picLocks noGrp="1" noChangeAspect="1"/>
          </p:cNvPicPr>
          <p:nvPr>
            <p:ph sz="half" idx="2"/>
          </p:nvPr>
        </p:nvPicPr>
        <p:blipFill>
          <a:blip r:embed="rId2"/>
          <a:stretch>
            <a:fillRect/>
          </a:stretch>
        </p:blipFill>
        <p:spPr>
          <a:xfrm>
            <a:off x="6427756" y="1210370"/>
            <a:ext cx="5764244" cy="5370354"/>
          </a:xfrm>
          <a:prstGeom prst="rect">
            <a:avLst/>
          </a:prstGeom>
        </p:spPr>
      </p:pic>
    </p:spTree>
    <p:extLst>
      <p:ext uri="{BB962C8B-B14F-4D97-AF65-F5344CB8AC3E}">
        <p14:creationId xmlns:p14="http://schemas.microsoft.com/office/powerpoint/2010/main" val="1304425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740FD-569B-C043-B519-643F0435EB79}"/>
              </a:ext>
            </a:extLst>
          </p:cNvPr>
          <p:cNvSpPr>
            <a:spLocks noGrp="1"/>
          </p:cNvSpPr>
          <p:nvPr>
            <p:ph idx="1"/>
          </p:nvPr>
        </p:nvSpPr>
        <p:spPr>
          <a:xfrm>
            <a:off x="0" y="0"/>
            <a:ext cx="12192000" cy="6858000"/>
          </a:xfrm>
        </p:spPr>
        <p:txBody>
          <a:bodyPr>
            <a:normAutofit lnSpcReduction="10000"/>
          </a:bodyPr>
          <a:lstStyle/>
          <a:p>
            <a:r>
              <a:rPr lang="en-ZW" sz="3600" b="1" dirty="0"/>
              <a:t>At the very beginning of Christ’s earthly ministry, as people compared His life with Old Testament prophecies, what did they conclude?</a:t>
            </a:r>
          </a:p>
          <a:p>
            <a:r>
              <a:rPr lang="en-ZW" sz="3600" b="1" dirty="0"/>
              <a:t>“We have found Him of whom Moses in the law, and also the prophets, wrote—Jesus of Nazareth, the son of Joseph” (John 1:45).</a:t>
            </a:r>
          </a:p>
          <a:p>
            <a:r>
              <a:rPr lang="en-ZW" sz="3600" b="1" dirty="0"/>
              <a:t>At His first public appearance, our </a:t>
            </a:r>
            <a:r>
              <a:rPr lang="en-ZW" sz="3600" b="1" dirty="0" err="1"/>
              <a:t>Savior</a:t>
            </a:r>
            <a:r>
              <a:rPr lang="en-ZW" sz="3600" b="1" dirty="0"/>
              <a:t> appealed to prophecy to establish His identity. </a:t>
            </a:r>
          </a:p>
          <a:p>
            <a:r>
              <a:rPr lang="en-ZW" sz="3600" b="1" dirty="0"/>
              <a:t>After quoting from an Old Testament passage, He declared:</a:t>
            </a:r>
          </a:p>
          <a:p>
            <a:r>
              <a:rPr lang="en-ZW" sz="3600" b="1" dirty="0"/>
              <a:t>“Today this Scripture is fulfilled in your hearing” (Luke 4:21).</a:t>
            </a:r>
          </a:p>
          <a:p>
            <a:r>
              <a:rPr lang="en-ZW" sz="3600" b="1" dirty="0"/>
              <a:t>Shortly after His resurrection, which words did Jesus use to remind two of His followers about the </a:t>
            </a:r>
            <a:r>
              <a:rPr lang="en-ZW" sz="3600" b="1" dirty="0" err="1"/>
              <a:t>fulfillment</a:t>
            </a:r>
            <a:r>
              <a:rPr lang="en-ZW" sz="3600" b="1" dirty="0"/>
              <a:t> of the prophecies that pointed forward to Him?</a:t>
            </a:r>
          </a:p>
          <a:p>
            <a:endParaRPr lang="en-US" dirty="0"/>
          </a:p>
        </p:txBody>
      </p:sp>
    </p:spTree>
    <p:extLst>
      <p:ext uri="{BB962C8B-B14F-4D97-AF65-F5344CB8AC3E}">
        <p14:creationId xmlns:p14="http://schemas.microsoft.com/office/powerpoint/2010/main" val="2184761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740FD-569B-C043-B519-643F0435EB79}"/>
              </a:ext>
            </a:extLst>
          </p:cNvPr>
          <p:cNvSpPr>
            <a:spLocks noGrp="1"/>
          </p:cNvSpPr>
          <p:nvPr>
            <p:ph idx="1"/>
          </p:nvPr>
        </p:nvSpPr>
        <p:spPr>
          <a:xfrm>
            <a:off x="0" y="0"/>
            <a:ext cx="12192000" cy="6858000"/>
          </a:xfrm>
        </p:spPr>
        <p:txBody>
          <a:bodyPr>
            <a:normAutofit/>
          </a:bodyPr>
          <a:lstStyle/>
          <a:p>
            <a:r>
              <a:rPr lang="en-ZW" sz="4000" b="1" dirty="0"/>
              <a:t>“He said to them, ‘O foolish ones, and slow of heart to believe in all that the prophets have spoken! Ought not the Christ to have suffered these things and to enter into His glory?’ </a:t>
            </a:r>
          </a:p>
          <a:p>
            <a:r>
              <a:rPr lang="en-ZW" sz="4000" b="1" dirty="0"/>
              <a:t>And beginning at Moses and all the Prophets, He expounded to them in all the [Old Testament] Scriptures the things concerning Himself”(Luke 24:25-27).</a:t>
            </a:r>
          </a:p>
          <a:p>
            <a:r>
              <a:rPr lang="en-ZW" sz="4000" b="1" dirty="0"/>
              <a:t>Fulfilled prophecies give convincing evidence that Jesus is the promised Messiah.</a:t>
            </a:r>
          </a:p>
          <a:p>
            <a:endParaRPr lang="en-US" dirty="0"/>
          </a:p>
        </p:txBody>
      </p:sp>
    </p:spTree>
    <p:extLst>
      <p:ext uri="{BB962C8B-B14F-4D97-AF65-F5344CB8AC3E}">
        <p14:creationId xmlns:p14="http://schemas.microsoft.com/office/powerpoint/2010/main" val="2560666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E6F3D-EE37-D542-A8A1-A3A4E863F329}"/>
              </a:ext>
            </a:extLst>
          </p:cNvPr>
          <p:cNvSpPr>
            <a:spLocks noGrp="1"/>
          </p:cNvSpPr>
          <p:nvPr>
            <p:ph type="title"/>
          </p:nvPr>
        </p:nvSpPr>
        <p:spPr>
          <a:xfrm>
            <a:off x="0" y="1"/>
            <a:ext cx="12192000" cy="771896"/>
          </a:xfrm>
        </p:spPr>
        <p:txBody>
          <a:bodyPr/>
          <a:lstStyle/>
          <a:p>
            <a:r>
              <a:rPr lang="en-ZW" dirty="0"/>
              <a:t>3. Christ’s Life Is a Fulfilment of Prophecy</a:t>
            </a:r>
            <a:endParaRPr lang="en-US" dirty="0"/>
          </a:p>
        </p:txBody>
      </p:sp>
      <p:sp>
        <p:nvSpPr>
          <p:cNvPr id="3" name="Content Placeholder 2">
            <a:extLst>
              <a:ext uri="{FF2B5EF4-FFF2-40B4-BE49-F238E27FC236}">
                <a16:creationId xmlns:a16="http://schemas.microsoft.com/office/drawing/2014/main" id="{2653F876-E8B2-5B4E-8597-4EA9A1EA56EB}"/>
              </a:ext>
            </a:extLst>
          </p:cNvPr>
          <p:cNvSpPr>
            <a:spLocks noGrp="1"/>
          </p:cNvSpPr>
          <p:nvPr>
            <p:ph sz="half" idx="1"/>
          </p:nvPr>
        </p:nvSpPr>
        <p:spPr>
          <a:xfrm>
            <a:off x="0" y="771896"/>
            <a:ext cx="6258296" cy="6086103"/>
          </a:xfrm>
        </p:spPr>
        <p:txBody>
          <a:bodyPr>
            <a:normAutofit/>
          </a:bodyPr>
          <a:lstStyle/>
          <a:p>
            <a:r>
              <a:rPr lang="en-ZW" b="1" cap="all" dirty="0"/>
              <a:t>LET’S LOOK AT</a:t>
            </a:r>
            <a:r>
              <a:rPr lang="en-ZW" dirty="0"/>
              <a:t> </a:t>
            </a:r>
            <a:r>
              <a:rPr lang="en-ZW" b="1" dirty="0"/>
              <a:t>a few of these prophetic passages from the Old Testament—and their fulfilment in the New Testament record of Christ’s life.</a:t>
            </a:r>
          </a:p>
          <a:p>
            <a:r>
              <a:rPr lang="en-ZW" b="1" cap="all" dirty="0"/>
              <a:t>HIS PLACE OF BIRTH</a:t>
            </a:r>
          </a:p>
          <a:p>
            <a:r>
              <a:rPr lang="en-ZW" b="1" dirty="0"/>
              <a:t>OLD TESTAMENT PROPHECY:</a:t>
            </a:r>
            <a:br>
              <a:rPr lang="en-ZW" b="1" dirty="0"/>
            </a:br>
            <a:r>
              <a:rPr lang="en-ZW" b="1" dirty="0"/>
              <a:t>“But you, </a:t>
            </a:r>
            <a:r>
              <a:rPr lang="en-ZW" b="1" i="1" dirty="0"/>
              <a:t>Bethlehem</a:t>
            </a:r>
            <a:r>
              <a:rPr lang="en-ZW" b="1" dirty="0"/>
              <a:t> Ephrathah . . . out of you shall come forth to Me the One to be Ruler in Israel, whose goings forth are from of old, from everlasting” (Micah 5:2).</a:t>
            </a:r>
          </a:p>
          <a:p>
            <a:r>
              <a:rPr lang="en-ZW" b="1" dirty="0"/>
              <a:t>NEW TESTAMENT FULFILLMENT:</a:t>
            </a:r>
            <a:br>
              <a:rPr lang="en-ZW" b="1" dirty="0"/>
            </a:br>
            <a:r>
              <a:rPr lang="en-ZW" b="1" dirty="0"/>
              <a:t>“Jesus was born in </a:t>
            </a:r>
            <a:r>
              <a:rPr lang="en-ZW" b="1" i="1" dirty="0"/>
              <a:t>Bethlehem</a:t>
            </a:r>
            <a:r>
              <a:rPr lang="en-ZW" b="1" dirty="0"/>
              <a:t> of Judea” (Matthew 2:1).</a:t>
            </a:r>
          </a:p>
          <a:p>
            <a:endParaRPr lang="en-ZW" dirty="0"/>
          </a:p>
          <a:p>
            <a:endParaRPr lang="en-US" dirty="0"/>
          </a:p>
        </p:txBody>
      </p:sp>
      <p:pic>
        <p:nvPicPr>
          <p:cNvPr id="5" name="Content Placeholder 4">
            <a:extLst>
              <a:ext uri="{FF2B5EF4-FFF2-40B4-BE49-F238E27FC236}">
                <a16:creationId xmlns:a16="http://schemas.microsoft.com/office/drawing/2014/main" id="{C29394A1-40EF-704D-928E-51FE8ABCEBC8}"/>
              </a:ext>
            </a:extLst>
          </p:cNvPr>
          <p:cNvPicPr>
            <a:picLocks noGrp="1" noChangeAspect="1"/>
          </p:cNvPicPr>
          <p:nvPr>
            <p:ph sz="half" idx="2"/>
          </p:nvPr>
        </p:nvPicPr>
        <p:blipFill>
          <a:blip r:embed="rId2"/>
          <a:stretch>
            <a:fillRect/>
          </a:stretch>
        </p:blipFill>
        <p:spPr>
          <a:xfrm>
            <a:off x="6383997" y="1546406"/>
            <a:ext cx="5808003" cy="5311593"/>
          </a:xfrm>
          <a:prstGeom prst="rect">
            <a:avLst/>
          </a:prstGeom>
        </p:spPr>
      </p:pic>
    </p:spTree>
    <p:extLst>
      <p:ext uri="{BB962C8B-B14F-4D97-AF65-F5344CB8AC3E}">
        <p14:creationId xmlns:p14="http://schemas.microsoft.com/office/powerpoint/2010/main" val="1818040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28600-EE07-9344-A125-071AF2AD387C}"/>
              </a:ext>
            </a:extLst>
          </p:cNvPr>
          <p:cNvSpPr>
            <a:spLocks noGrp="1"/>
          </p:cNvSpPr>
          <p:nvPr>
            <p:ph type="title"/>
          </p:nvPr>
        </p:nvSpPr>
        <p:spPr>
          <a:xfrm>
            <a:off x="0" y="0"/>
            <a:ext cx="12192000" cy="831273"/>
          </a:xfrm>
        </p:spPr>
        <p:txBody>
          <a:bodyPr/>
          <a:lstStyle/>
          <a:p>
            <a:r>
              <a:rPr lang="en-ZW" dirty="0"/>
              <a:t>3. Christ’s Life Is a Fulfilment of Prophecy</a:t>
            </a:r>
            <a:endParaRPr lang="en-US" dirty="0"/>
          </a:p>
        </p:txBody>
      </p:sp>
      <p:sp>
        <p:nvSpPr>
          <p:cNvPr id="3" name="Content Placeholder 2">
            <a:extLst>
              <a:ext uri="{FF2B5EF4-FFF2-40B4-BE49-F238E27FC236}">
                <a16:creationId xmlns:a16="http://schemas.microsoft.com/office/drawing/2014/main" id="{7428D535-5672-AD4B-983A-95D5EB82EE6E}"/>
              </a:ext>
            </a:extLst>
          </p:cNvPr>
          <p:cNvSpPr>
            <a:spLocks noGrp="1"/>
          </p:cNvSpPr>
          <p:nvPr>
            <p:ph sz="half" idx="1"/>
          </p:nvPr>
        </p:nvSpPr>
        <p:spPr>
          <a:xfrm>
            <a:off x="-1" y="831272"/>
            <a:ext cx="6383997" cy="6026727"/>
          </a:xfrm>
        </p:spPr>
        <p:txBody>
          <a:bodyPr>
            <a:normAutofit/>
          </a:bodyPr>
          <a:lstStyle/>
          <a:p>
            <a:r>
              <a:rPr lang="en-ZW" b="1" cap="all" dirty="0"/>
              <a:t>HIS VIRGIN BIRTH</a:t>
            </a:r>
            <a:endParaRPr lang="en-ZW" dirty="0"/>
          </a:p>
          <a:p>
            <a:r>
              <a:rPr lang="en-ZW" b="1" dirty="0"/>
              <a:t>OLD TESTAMENT PROPHECY:</a:t>
            </a:r>
            <a:br>
              <a:rPr lang="en-ZW" b="1" dirty="0"/>
            </a:br>
            <a:r>
              <a:rPr lang="en-ZW" b="1" dirty="0"/>
              <a:t>“Therefore the Lord Himself will give you a sign: Behold, the </a:t>
            </a:r>
            <a:r>
              <a:rPr lang="en-ZW" b="1" i="1" dirty="0"/>
              <a:t>virgin</a:t>
            </a:r>
            <a:r>
              <a:rPr lang="en-ZW" b="1" dirty="0"/>
              <a:t> shall conceive and bear a Son, and shall call His name Immanuel” (Isaiah 7:14).</a:t>
            </a:r>
          </a:p>
          <a:p>
            <a:r>
              <a:rPr lang="en-ZW" b="1" dirty="0"/>
              <a:t>NEW TESTAMENT FULFILLMENT:</a:t>
            </a:r>
            <a:br>
              <a:rPr lang="en-ZW" b="1" dirty="0"/>
            </a:br>
            <a:r>
              <a:rPr lang="en-ZW" b="1" dirty="0"/>
              <a:t>“Joseph, son of David, do not be afraid to take to you Mary your wife, for </a:t>
            </a:r>
            <a:r>
              <a:rPr lang="en-ZW" b="1" i="1" dirty="0"/>
              <a:t>that which is conceived in her is of the Holy Spirit.</a:t>
            </a:r>
            <a:r>
              <a:rPr lang="en-ZW" b="1" dirty="0"/>
              <a:t> And she will bring forth a Son, and you shall call His name Jesus, for He will save His people from their sins” (Matthew 1:20, 21).</a:t>
            </a:r>
          </a:p>
          <a:p>
            <a:endParaRPr lang="en-US" dirty="0"/>
          </a:p>
        </p:txBody>
      </p:sp>
      <p:pic>
        <p:nvPicPr>
          <p:cNvPr id="5" name="Content Placeholder 4">
            <a:extLst>
              <a:ext uri="{FF2B5EF4-FFF2-40B4-BE49-F238E27FC236}">
                <a16:creationId xmlns:a16="http://schemas.microsoft.com/office/drawing/2014/main" id="{A78ACDF2-3380-CD46-B5F6-5E8B9770BE60}"/>
              </a:ext>
            </a:extLst>
          </p:cNvPr>
          <p:cNvPicPr>
            <a:picLocks noGrp="1" noChangeAspect="1"/>
          </p:cNvPicPr>
          <p:nvPr>
            <p:ph sz="half" idx="2"/>
          </p:nvPr>
        </p:nvPicPr>
        <p:blipFill>
          <a:blip r:embed="rId2"/>
          <a:stretch>
            <a:fillRect/>
          </a:stretch>
        </p:blipFill>
        <p:spPr>
          <a:xfrm>
            <a:off x="6383997" y="1498903"/>
            <a:ext cx="5808003" cy="5311593"/>
          </a:xfrm>
          <a:prstGeom prst="rect">
            <a:avLst/>
          </a:prstGeom>
        </p:spPr>
      </p:pic>
    </p:spTree>
    <p:extLst>
      <p:ext uri="{BB962C8B-B14F-4D97-AF65-F5344CB8AC3E}">
        <p14:creationId xmlns:p14="http://schemas.microsoft.com/office/powerpoint/2010/main" val="3983388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28600-EE07-9344-A125-071AF2AD387C}"/>
              </a:ext>
            </a:extLst>
          </p:cNvPr>
          <p:cNvSpPr>
            <a:spLocks noGrp="1"/>
          </p:cNvSpPr>
          <p:nvPr>
            <p:ph type="title"/>
          </p:nvPr>
        </p:nvSpPr>
        <p:spPr>
          <a:xfrm>
            <a:off x="0" y="0"/>
            <a:ext cx="12192000" cy="831273"/>
          </a:xfrm>
        </p:spPr>
        <p:txBody>
          <a:bodyPr/>
          <a:lstStyle/>
          <a:p>
            <a:r>
              <a:rPr lang="en-ZW" dirty="0"/>
              <a:t>3. Christ’s Life Is a Fulfilment of Prophecy</a:t>
            </a:r>
            <a:endParaRPr lang="en-US" dirty="0"/>
          </a:p>
        </p:txBody>
      </p:sp>
      <p:sp>
        <p:nvSpPr>
          <p:cNvPr id="3" name="Content Placeholder 2">
            <a:extLst>
              <a:ext uri="{FF2B5EF4-FFF2-40B4-BE49-F238E27FC236}">
                <a16:creationId xmlns:a16="http://schemas.microsoft.com/office/drawing/2014/main" id="{7428D535-5672-AD4B-983A-95D5EB82EE6E}"/>
              </a:ext>
            </a:extLst>
          </p:cNvPr>
          <p:cNvSpPr>
            <a:spLocks noGrp="1"/>
          </p:cNvSpPr>
          <p:nvPr>
            <p:ph sz="half" idx="1"/>
          </p:nvPr>
        </p:nvSpPr>
        <p:spPr>
          <a:xfrm>
            <a:off x="-1" y="831272"/>
            <a:ext cx="6383997" cy="6026727"/>
          </a:xfrm>
        </p:spPr>
        <p:txBody>
          <a:bodyPr>
            <a:normAutofit/>
          </a:bodyPr>
          <a:lstStyle/>
          <a:p>
            <a:r>
              <a:rPr lang="en-ZW" b="1" cap="all" dirty="0"/>
              <a:t>HIS LINEAGE FROM THE TRIBE OF JUDAH</a:t>
            </a:r>
            <a:endParaRPr lang="en-ZW" dirty="0"/>
          </a:p>
          <a:p>
            <a:r>
              <a:rPr lang="en-ZW" sz="3600" b="1" dirty="0"/>
              <a:t>OLD TESTAMENT PROPHECY:</a:t>
            </a:r>
            <a:br>
              <a:rPr lang="en-ZW" sz="3600" b="1" dirty="0"/>
            </a:br>
            <a:r>
              <a:rPr lang="en-ZW" sz="3600" b="1" dirty="0"/>
              <a:t>“</a:t>
            </a:r>
            <a:r>
              <a:rPr lang="en-ZW" sz="3600" b="1" i="1" dirty="0"/>
              <a:t>The </a:t>
            </a:r>
            <a:r>
              <a:rPr lang="en-ZW" sz="3600" b="1" i="1" dirty="0" err="1"/>
              <a:t>scepter</a:t>
            </a:r>
            <a:r>
              <a:rPr lang="en-ZW" sz="3600" b="1" i="1" dirty="0"/>
              <a:t> shall not depart from Judah</a:t>
            </a:r>
            <a:r>
              <a:rPr lang="en-ZW" sz="3600" b="1" dirty="0"/>
              <a:t>, nor a lawgiver from between his feet, until Shiloh comes” (Genesis 49:10).</a:t>
            </a:r>
          </a:p>
          <a:p>
            <a:r>
              <a:rPr lang="en-ZW" sz="3600" b="1" dirty="0"/>
              <a:t>NEW TESTAMENT FULFILLMENT:</a:t>
            </a:r>
            <a:br>
              <a:rPr lang="en-ZW" sz="3600" b="1" dirty="0"/>
            </a:br>
            <a:r>
              <a:rPr lang="en-ZW" sz="3600" b="1" dirty="0"/>
              <a:t>“For it is evident that </a:t>
            </a:r>
            <a:r>
              <a:rPr lang="en-ZW" sz="3600" b="1" i="1" dirty="0"/>
              <a:t>our Lord arose from Judah</a:t>
            </a:r>
            <a:r>
              <a:rPr lang="en-ZW" sz="3600" b="1" dirty="0"/>
              <a:t>” (Hebrews 7:14).</a:t>
            </a:r>
          </a:p>
          <a:p>
            <a:endParaRPr lang="en-US" dirty="0"/>
          </a:p>
        </p:txBody>
      </p:sp>
      <p:pic>
        <p:nvPicPr>
          <p:cNvPr id="5" name="Content Placeholder 4">
            <a:extLst>
              <a:ext uri="{FF2B5EF4-FFF2-40B4-BE49-F238E27FC236}">
                <a16:creationId xmlns:a16="http://schemas.microsoft.com/office/drawing/2014/main" id="{A78ACDF2-3380-CD46-B5F6-5E8B9770BE60}"/>
              </a:ext>
            </a:extLst>
          </p:cNvPr>
          <p:cNvPicPr>
            <a:picLocks noGrp="1" noChangeAspect="1"/>
          </p:cNvPicPr>
          <p:nvPr>
            <p:ph sz="half" idx="2"/>
          </p:nvPr>
        </p:nvPicPr>
        <p:blipFill>
          <a:blip r:embed="rId2"/>
          <a:stretch>
            <a:fillRect/>
          </a:stretch>
        </p:blipFill>
        <p:spPr>
          <a:xfrm>
            <a:off x="6383997" y="1498903"/>
            <a:ext cx="5808003" cy="5311593"/>
          </a:xfrm>
          <a:prstGeom prst="rect">
            <a:avLst/>
          </a:prstGeom>
        </p:spPr>
      </p:pic>
    </p:spTree>
    <p:extLst>
      <p:ext uri="{BB962C8B-B14F-4D97-AF65-F5344CB8AC3E}">
        <p14:creationId xmlns:p14="http://schemas.microsoft.com/office/powerpoint/2010/main" val="892677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992C2-24B6-AD41-B806-A0D676E05AFB}"/>
              </a:ext>
            </a:extLst>
          </p:cNvPr>
          <p:cNvSpPr>
            <a:spLocks noGrp="1"/>
          </p:cNvSpPr>
          <p:nvPr>
            <p:ph type="title"/>
          </p:nvPr>
        </p:nvSpPr>
        <p:spPr>
          <a:xfrm>
            <a:off x="0" y="1"/>
            <a:ext cx="12192000" cy="736270"/>
          </a:xfrm>
        </p:spPr>
        <p:txBody>
          <a:bodyPr/>
          <a:lstStyle/>
          <a:p>
            <a:r>
              <a:rPr lang="en-ZW" dirty="0"/>
              <a:t>3. Christ’s Life Is a Fulfilment of Prophecy</a:t>
            </a:r>
            <a:endParaRPr lang="en-US" dirty="0"/>
          </a:p>
        </p:txBody>
      </p:sp>
      <p:sp>
        <p:nvSpPr>
          <p:cNvPr id="3" name="Content Placeholder 2">
            <a:extLst>
              <a:ext uri="{FF2B5EF4-FFF2-40B4-BE49-F238E27FC236}">
                <a16:creationId xmlns:a16="http://schemas.microsoft.com/office/drawing/2014/main" id="{6629AE23-07D2-6849-AE63-5710796B37D6}"/>
              </a:ext>
            </a:extLst>
          </p:cNvPr>
          <p:cNvSpPr>
            <a:spLocks noGrp="1"/>
          </p:cNvSpPr>
          <p:nvPr>
            <p:ph sz="half" idx="1"/>
          </p:nvPr>
        </p:nvSpPr>
        <p:spPr>
          <a:xfrm>
            <a:off x="0" y="736270"/>
            <a:ext cx="6080166" cy="6121729"/>
          </a:xfrm>
        </p:spPr>
        <p:txBody>
          <a:bodyPr>
            <a:normAutofit lnSpcReduction="10000"/>
          </a:bodyPr>
          <a:lstStyle/>
          <a:p>
            <a:r>
              <a:rPr lang="en-ZW" b="1" cap="all" dirty="0"/>
              <a:t>HIS REJECTION</a:t>
            </a:r>
            <a:endParaRPr lang="en-ZW" dirty="0"/>
          </a:p>
          <a:p>
            <a:r>
              <a:rPr lang="en-ZW" sz="4000" b="1" dirty="0"/>
              <a:t>OLD TESTAMENT PROPHECY:</a:t>
            </a:r>
            <a:br>
              <a:rPr lang="en-ZW" sz="4000" b="1" dirty="0"/>
            </a:br>
            <a:r>
              <a:rPr lang="en-ZW" sz="4000" b="1" dirty="0"/>
              <a:t>“He is despised and </a:t>
            </a:r>
            <a:r>
              <a:rPr lang="en-ZW" sz="4000" b="1" i="1" dirty="0"/>
              <a:t>rejected</a:t>
            </a:r>
            <a:r>
              <a:rPr lang="en-ZW" sz="4000" b="1" dirty="0"/>
              <a:t> by men” (Isaiah 53:3).</a:t>
            </a:r>
          </a:p>
          <a:p>
            <a:r>
              <a:rPr lang="en-ZW" sz="4000" b="1" dirty="0"/>
              <a:t>NEW TESTAMENT FULFILLMENT:</a:t>
            </a:r>
            <a:br>
              <a:rPr lang="en-ZW" sz="4000" b="1" dirty="0"/>
            </a:br>
            <a:r>
              <a:rPr lang="en-ZW" sz="4000" b="1" dirty="0"/>
              <a:t>“He came to His own, and His own </a:t>
            </a:r>
            <a:r>
              <a:rPr lang="en-ZW" sz="4000" b="1" i="1" dirty="0"/>
              <a:t>did not receive </a:t>
            </a:r>
            <a:r>
              <a:rPr lang="en-ZW" sz="4000" b="1" dirty="0"/>
              <a:t>Him” (John 1:11).</a:t>
            </a:r>
          </a:p>
          <a:p>
            <a:endParaRPr lang="en-US" dirty="0"/>
          </a:p>
        </p:txBody>
      </p:sp>
      <p:pic>
        <p:nvPicPr>
          <p:cNvPr id="5" name="Content Placeholder 4">
            <a:extLst>
              <a:ext uri="{FF2B5EF4-FFF2-40B4-BE49-F238E27FC236}">
                <a16:creationId xmlns:a16="http://schemas.microsoft.com/office/drawing/2014/main" id="{A857D38A-B171-C243-A12D-D54814D87C60}"/>
              </a:ext>
            </a:extLst>
          </p:cNvPr>
          <p:cNvPicPr>
            <a:picLocks noGrp="1" noChangeAspect="1"/>
          </p:cNvPicPr>
          <p:nvPr>
            <p:ph sz="half" idx="2"/>
          </p:nvPr>
        </p:nvPicPr>
        <p:blipFill>
          <a:blip r:embed="rId2"/>
          <a:stretch>
            <a:fillRect/>
          </a:stretch>
        </p:blipFill>
        <p:spPr>
          <a:xfrm>
            <a:off x="6172199" y="1876301"/>
            <a:ext cx="6036735" cy="3722653"/>
          </a:xfrm>
          <a:prstGeom prst="rect">
            <a:avLst/>
          </a:prstGeom>
        </p:spPr>
      </p:pic>
    </p:spTree>
    <p:extLst>
      <p:ext uri="{BB962C8B-B14F-4D97-AF65-F5344CB8AC3E}">
        <p14:creationId xmlns:p14="http://schemas.microsoft.com/office/powerpoint/2010/main" val="671373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992C2-24B6-AD41-B806-A0D676E05AFB}"/>
              </a:ext>
            </a:extLst>
          </p:cNvPr>
          <p:cNvSpPr>
            <a:spLocks noGrp="1"/>
          </p:cNvSpPr>
          <p:nvPr>
            <p:ph type="title"/>
          </p:nvPr>
        </p:nvSpPr>
        <p:spPr>
          <a:xfrm>
            <a:off x="0" y="1"/>
            <a:ext cx="12192000" cy="736270"/>
          </a:xfrm>
        </p:spPr>
        <p:txBody>
          <a:bodyPr/>
          <a:lstStyle/>
          <a:p>
            <a:r>
              <a:rPr lang="en-ZW" dirty="0"/>
              <a:t>3. Christ’s Life Is a Fulfilment of Prophecy</a:t>
            </a:r>
            <a:endParaRPr lang="en-US" dirty="0"/>
          </a:p>
        </p:txBody>
      </p:sp>
      <p:sp>
        <p:nvSpPr>
          <p:cNvPr id="3" name="Content Placeholder 2">
            <a:extLst>
              <a:ext uri="{FF2B5EF4-FFF2-40B4-BE49-F238E27FC236}">
                <a16:creationId xmlns:a16="http://schemas.microsoft.com/office/drawing/2014/main" id="{6629AE23-07D2-6849-AE63-5710796B37D6}"/>
              </a:ext>
            </a:extLst>
          </p:cNvPr>
          <p:cNvSpPr>
            <a:spLocks noGrp="1"/>
          </p:cNvSpPr>
          <p:nvPr>
            <p:ph sz="half" idx="1"/>
          </p:nvPr>
        </p:nvSpPr>
        <p:spPr>
          <a:xfrm>
            <a:off x="0" y="736270"/>
            <a:ext cx="6080166" cy="6121729"/>
          </a:xfrm>
        </p:spPr>
        <p:txBody>
          <a:bodyPr>
            <a:normAutofit lnSpcReduction="10000"/>
          </a:bodyPr>
          <a:lstStyle/>
          <a:p>
            <a:r>
              <a:rPr lang="en-ZW" b="1" cap="all" dirty="0"/>
              <a:t>HIS BETRAYAL</a:t>
            </a:r>
            <a:endParaRPr lang="en-ZW" dirty="0"/>
          </a:p>
          <a:p>
            <a:r>
              <a:rPr lang="en-ZW" sz="3200" b="1" dirty="0"/>
              <a:t>OLD TESTAMENT PROPHECY:</a:t>
            </a:r>
            <a:br>
              <a:rPr lang="en-ZW" sz="3200" b="1" dirty="0"/>
            </a:br>
            <a:r>
              <a:rPr lang="en-ZW" sz="3200" b="1" dirty="0"/>
              <a:t>“Even my own </a:t>
            </a:r>
            <a:r>
              <a:rPr lang="en-ZW" sz="3200" b="1" i="1" dirty="0"/>
              <a:t>familiar friend</a:t>
            </a:r>
            <a:r>
              <a:rPr lang="en-ZW" sz="3200" b="1" dirty="0"/>
              <a:t> in whom I trusted, who ate my bread, has lifted up his heel against me” (Psalm 41:9).</a:t>
            </a:r>
          </a:p>
          <a:p>
            <a:r>
              <a:rPr lang="en-ZW" sz="3200" b="1" dirty="0"/>
              <a:t>NEW TESTAMENT FULFILLMENT:</a:t>
            </a:r>
            <a:br>
              <a:rPr lang="en-ZW" sz="3200" b="1" dirty="0"/>
            </a:br>
            <a:r>
              <a:rPr lang="en-ZW" sz="3200" b="1" dirty="0"/>
              <a:t>“Jesus answered, ‘It is he [the betrayer of Jesus; see also John13:21] to whom I shall give a piece of bread when I have dipped it.’ And having dipped the bread, He gave it to Judas Iscariot” (John 13:26).</a:t>
            </a:r>
          </a:p>
          <a:p>
            <a:endParaRPr lang="en-US" dirty="0"/>
          </a:p>
        </p:txBody>
      </p:sp>
      <p:pic>
        <p:nvPicPr>
          <p:cNvPr id="5" name="Content Placeholder 4">
            <a:extLst>
              <a:ext uri="{FF2B5EF4-FFF2-40B4-BE49-F238E27FC236}">
                <a16:creationId xmlns:a16="http://schemas.microsoft.com/office/drawing/2014/main" id="{A857D38A-B171-C243-A12D-D54814D87C60}"/>
              </a:ext>
            </a:extLst>
          </p:cNvPr>
          <p:cNvPicPr>
            <a:picLocks noGrp="1" noChangeAspect="1"/>
          </p:cNvPicPr>
          <p:nvPr>
            <p:ph sz="half" idx="2"/>
          </p:nvPr>
        </p:nvPicPr>
        <p:blipFill>
          <a:blip r:embed="rId2"/>
          <a:stretch>
            <a:fillRect/>
          </a:stretch>
        </p:blipFill>
        <p:spPr>
          <a:xfrm>
            <a:off x="6172199" y="1876301"/>
            <a:ext cx="6036735" cy="3722653"/>
          </a:xfrm>
          <a:prstGeom prst="rect">
            <a:avLst/>
          </a:prstGeom>
        </p:spPr>
      </p:pic>
    </p:spTree>
    <p:extLst>
      <p:ext uri="{BB962C8B-B14F-4D97-AF65-F5344CB8AC3E}">
        <p14:creationId xmlns:p14="http://schemas.microsoft.com/office/powerpoint/2010/main" val="489948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B328-1060-7241-91D8-B5FF6694DD87}"/>
              </a:ext>
            </a:extLst>
          </p:cNvPr>
          <p:cNvSpPr>
            <a:spLocks noGrp="1"/>
          </p:cNvSpPr>
          <p:nvPr>
            <p:ph type="title"/>
          </p:nvPr>
        </p:nvSpPr>
        <p:spPr>
          <a:xfrm>
            <a:off x="0" y="1"/>
            <a:ext cx="12192000" cy="688768"/>
          </a:xfrm>
        </p:spPr>
        <p:txBody>
          <a:bodyPr>
            <a:normAutofit fontScale="90000"/>
          </a:bodyPr>
          <a:lstStyle/>
          <a:p>
            <a:br>
              <a:rPr lang="en-ZW" dirty="0"/>
            </a:br>
            <a:r>
              <a:rPr lang="en-ZW" dirty="0"/>
              <a:t>God’s Plan for My Life</a:t>
            </a:r>
            <a:br>
              <a:rPr lang="en-ZW" dirty="0"/>
            </a:br>
            <a:endParaRPr lang="en-US" dirty="0"/>
          </a:p>
        </p:txBody>
      </p:sp>
      <p:sp>
        <p:nvSpPr>
          <p:cNvPr id="3" name="Content Placeholder 2">
            <a:extLst>
              <a:ext uri="{FF2B5EF4-FFF2-40B4-BE49-F238E27FC236}">
                <a16:creationId xmlns:a16="http://schemas.microsoft.com/office/drawing/2014/main" id="{C7FD7B50-583B-6E4E-BAB5-C3DC78AC75C2}"/>
              </a:ext>
            </a:extLst>
          </p:cNvPr>
          <p:cNvSpPr>
            <a:spLocks noGrp="1"/>
          </p:cNvSpPr>
          <p:nvPr>
            <p:ph idx="1"/>
          </p:nvPr>
        </p:nvSpPr>
        <p:spPr>
          <a:xfrm>
            <a:off x="0" y="688768"/>
            <a:ext cx="12192000" cy="6169231"/>
          </a:xfrm>
        </p:spPr>
        <p:txBody>
          <a:bodyPr>
            <a:normAutofit/>
          </a:bodyPr>
          <a:lstStyle/>
          <a:p>
            <a:r>
              <a:rPr lang="en-ZW" b="1" cap="all" dirty="0"/>
              <a:t>AFTER A MINISTER HAD SPOKEN</a:t>
            </a:r>
            <a:r>
              <a:rPr lang="en-ZW" dirty="0"/>
              <a:t> </a:t>
            </a:r>
            <a:r>
              <a:rPr lang="en-ZW" sz="3600" b="1" dirty="0"/>
              <a:t>on the subject, “Why I Believe in Jesus,” a well-dressed young man paid him a visit in his study and remarked, </a:t>
            </a:r>
          </a:p>
          <a:p>
            <a:r>
              <a:rPr lang="en-ZW" sz="3600" b="1" dirty="0"/>
              <a:t>“Your talk tonight was interesting, but everything you said about Jesus Christ came out of your Bible. </a:t>
            </a:r>
          </a:p>
          <a:p>
            <a:r>
              <a:rPr lang="en-ZW" sz="3600" b="1" dirty="0"/>
              <a:t>Tell me, if Jesus ever lived on this earth, why doesn’t history tell us about Him?”</a:t>
            </a:r>
          </a:p>
          <a:p>
            <a:r>
              <a:rPr lang="en-ZW" sz="3600" b="1" dirty="0"/>
              <a:t>“That’s a fair question,” the minister answered as he turned and selected several books from his shelves. </a:t>
            </a:r>
          </a:p>
          <a:p>
            <a:r>
              <a:rPr lang="en-ZW" sz="3600" b="1" dirty="0"/>
              <a:t>“But as a matter of fact, history does tell us about Jesus Christ.”</a:t>
            </a:r>
          </a:p>
        </p:txBody>
      </p:sp>
    </p:spTree>
    <p:extLst>
      <p:ext uri="{BB962C8B-B14F-4D97-AF65-F5344CB8AC3E}">
        <p14:creationId xmlns:p14="http://schemas.microsoft.com/office/powerpoint/2010/main" val="1296832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992C2-24B6-AD41-B806-A0D676E05AFB}"/>
              </a:ext>
            </a:extLst>
          </p:cNvPr>
          <p:cNvSpPr>
            <a:spLocks noGrp="1"/>
          </p:cNvSpPr>
          <p:nvPr>
            <p:ph type="title"/>
          </p:nvPr>
        </p:nvSpPr>
        <p:spPr>
          <a:xfrm>
            <a:off x="0" y="1"/>
            <a:ext cx="12192000" cy="736270"/>
          </a:xfrm>
        </p:spPr>
        <p:txBody>
          <a:bodyPr/>
          <a:lstStyle/>
          <a:p>
            <a:r>
              <a:rPr lang="en-ZW" dirty="0"/>
              <a:t>3. Christ’s Life Is a Fulfilment of Prophecy</a:t>
            </a:r>
            <a:endParaRPr lang="en-US" dirty="0"/>
          </a:p>
        </p:txBody>
      </p:sp>
      <p:sp>
        <p:nvSpPr>
          <p:cNvPr id="3" name="Content Placeholder 2">
            <a:extLst>
              <a:ext uri="{FF2B5EF4-FFF2-40B4-BE49-F238E27FC236}">
                <a16:creationId xmlns:a16="http://schemas.microsoft.com/office/drawing/2014/main" id="{6629AE23-07D2-6849-AE63-5710796B37D6}"/>
              </a:ext>
            </a:extLst>
          </p:cNvPr>
          <p:cNvSpPr>
            <a:spLocks noGrp="1"/>
          </p:cNvSpPr>
          <p:nvPr>
            <p:ph sz="half" idx="1"/>
          </p:nvPr>
        </p:nvSpPr>
        <p:spPr>
          <a:xfrm>
            <a:off x="0" y="736270"/>
            <a:ext cx="6080166" cy="6121729"/>
          </a:xfrm>
        </p:spPr>
        <p:txBody>
          <a:bodyPr>
            <a:normAutofit/>
          </a:bodyPr>
          <a:lstStyle/>
          <a:p>
            <a:r>
              <a:rPr lang="en-ZW" b="1" cap="all" dirty="0"/>
              <a:t>HIS BETRAYAL PRICE</a:t>
            </a:r>
            <a:endParaRPr lang="en-ZW" dirty="0"/>
          </a:p>
          <a:p>
            <a:r>
              <a:rPr lang="en-ZW" b="1" dirty="0"/>
              <a:t>OLD TESTAMENT PROPHECY:</a:t>
            </a:r>
            <a:br>
              <a:rPr lang="en-ZW" b="1" dirty="0"/>
            </a:br>
            <a:r>
              <a:rPr lang="en-ZW" b="1" dirty="0"/>
              <a:t>“I said to them, ‘If it is agreeable to you, give me my wages; and if not, refrain.’ So they weighed out for my wages t</a:t>
            </a:r>
            <a:r>
              <a:rPr lang="en-ZW" b="1" i="1" dirty="0"/>
              <a:t>hirty pieces of silver” </a:t>
            </a:r>
            <a:r>
              <a:rPr lang="en-ZW" b="1" dirty="0"/>
              <a:t>(Zechariah 11:12).</a:t>
            </a:r>
          </a:p>
          <a:p>
            <a:r>
              <a:rPr lang="en-ZW" b="1" dirty="0"/>
              <a:t>NEW TESTAMENT FULFILLMENT:</a:t>
            </a:r>
            <a:br>
              <a:rPr lang="en-ZW" b="1" dirty="0"/>
            </a:br>
            <a:r>
              <a:rPr lang="en-ZW" b="1" dirty="0"/>
              <a:t>“Then one of the twelve, called Judas Iscariot, went to the chief priests and said, ‘What are you willing to give me if I deliver Him to you?’ </a:t>
            </a:r>
          </a:p>
          <a:p>
            <a:r>
              <a:rPr lang="en-ZW" b="1" dirty="0"/>
              <a:t>And they counted out to him</a:t>
            </a:r>
            <a:r>
              <a:rPr lang="en-ZW" b="1" i="1" dirty="0"/>
              <a:t> thirty pieces of silver”</a:t>
            </a:r>
            <a:r>
              <a:rPr lang="en-ZW" b="1" dirty="0"/>
              <a:t>(Matthew 26:14, 15).</a:t>
            </a:r>
          </a:p>
          <a:p>
            <a:endParaRPr lang="en-US" dirty="0"/>
          </a:p>
        </p:txBody>
      </p:sp>
      <p:pic>
        <p:nvPicPr>
          <p:cNvPr id="5" name="Content Placeholder 4">
            <a:extLst>
              <a:ext uri="{FF2B5EF4-FFF2-40B4-BE49-F238E27FC236}">
                <a16:creationId xmlns:a16="http://schemas.microsoft.com/office/drawing/2014/main" id="{A857D38A-B171-C243-A12D-D54814D87C60}"/>
              </a:ext>
            </a:extLst>
          </p:cNvPr>
          <p:cNvPicPr>
            <a:picLocks noGrp="1" noChangeAspect="1"/>
          </p:cNvPicPr>
          <p:nvPr>
            <p:ph sz="half" idx="2"/>
          </p:nvPr>
        </p:nvPicPr>
        <p:blipFill>
          <a:blip r:embed="rId2"/>
          <a:stretch>
            <a:fillRect/>
          </a:stretch>
        </p:blipFill>
        <p:spPr>
          <a:xfrm>
            <a:off x="6172199" y="1876301"/>
            <a:ext cx="6036735" cy="3722653"/>
          </a:xfrm>
          <a:prstGeom prst="rect">
            <a:avLst/>
          </a:prstGeom>
        </p:spPr>
      </p:pic>
    </p:spTree>
    <p:extLst>
      <p:ext uri="{BB962C8B-B14F-4D97-AF65-F5344CB8AC3E}">
        <p14:creationId xmlns:p14="http://schemas.microsoft.com/office/powerpoint/2010/main" val="3543026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992C2-24B6-AD41-B806-A0D676E05AFB}"/>
              </a:ext>
            </a:extLst>
          </p:cNvPr>
          <p:cNvSpPr>
            <a:spLocks noGrp="1"/>
          </p:cNvSpPr>
          <p:nvPr>
            <p:ph type="title"/>
          </p:nvPr>
        </p:nvSpPr>
        <p:spPr>
          <a:xfrm>
            <a:off x="0" y="1"/>
            <a:ext cx="12192000" cy="736270"/>
          </a:xfrm>
        </p:spPr>
        <p:txBody>
          <a:bodyPr/>
          <a:lstStyle/>
          <a:p>
            <a:r>
              <a:rPr lang="en-ZW" dirty="0"/>
              <a:t>3. Christ’s Life Is a Fulfilment of Prophecy</a:t>
            </a:r>
            <a:endParaRPr lang="en-US" dirty="0"/>
          </a:p>
        </p:txBody>
      </p:sp>
      <p:sp>
        <p:nvSpPr>
          <p:cNvPr id="3" name="Content Placeholder 2">
            <a:extLst>
              <a:ext uri="{FF2B5EF4-FFF2-40B4-BE49-F238E27FC236}">
                <a16:creationId xmlns:a16="http://schemas.microsoft.com/office/drawing/2014/main" id="{6629AE23-07D2-6849-AE63-5710796B37D6}"/>
              </a:ext>
            </a:extLst>
          </p:cNvPr>
          <p:cNvSpPr>
            <a:spLocks noGrp="1"/>
          </p:cNvSpPr>
          <p:nvPr>
            <p:ph sz="half" idx="1"/>
          </p:nvPr>
        </p:nvSpPr>
        <p:spPr>
          <a:xfrm>
            <a:off x="0" y="736270"/>
            <a:ext cx="6080166" cy="6121729"/>
          </a:xfrm>
        </p:spPr>
        <p:txBody>
          <a:bodyPr>
            <a:normAutofit lnSpcReduction="10000"/>
          </a:bodyPr>
          <a:lstStyle/>
          <a:p>
            <a:r>
              <a:rPr lang="en-ZW" b="1" cap="all" dirty="0"/>
              <a:t>HIS DEATH ON A CROSS</a:t>
            </a:r>
            <a:endParaRPr lang="en-ZW" dirty="0"/>
          </a:p>
          <a:p>
            <a:r>
              <a:rPr lang="en-ZW" sz="3200" b="1" dirty="0"/>
              <a:t>OLD TESTAMENT PROPHECY:</a:t>
            </a:r>
            <a:br>
              <a:rPr lang="en-ZW" sz="3200" b="1" dirty="0"/>
            </a:br>
            <a:r>
              <a:rPr lang="en-ZW" sz="3200" b="1" dirty="0"/>
              <a:t>“They </a:t>
            </a:r>
            <a:r>
              <a:rPr lang="en-ZW" sz="3200" b="1" i="1" dirty="0"/>
              <a:t>pierced My hands and My feet” </a:t>
            </a:r>
            <a:r>
              <a:rPr lang="en-ZW" sz="3200" b="1" dirty="0"/>
              <a:t>(Psalm 22:16).</a:t>
            </a:r>
          </a:p>
          <a:p>
            <a:r>
              <a:rPr lang="en-ZW" sz="3200" b="1" dirty="0"/>
              <a:t>NEW TESTAMENT FULFILLMENT:</a:t>
            </a:r>
            <a:br>
              <a:rPr lang="en-ZW" sz="3200" b="1" dirty="0"/>
            </a:br>
            <a:r>
              <a:rPr lang="en-ZW" sz="3200" b="1" dirty="0"/>
              <a:t>“When they had come to the place called Calvary, there </a:t>
            </a:r>
            <a:r>
              <a:rPr lang="en-ZW" sz="3200" b="1" i="1" dirty="0"/>
              <a:t>they crucified Him”</a:t>
            </a:r>
            <a:r>
              <a:rPr lang="en-ZW" sz="3200" b="1" dirty="0"/>
              <a:t> (Luke 23:33).</a:t>
            </a:r>
          </a:p>
          <a:p>
            <a:r>
              <a:rPr lang="en-ZW" sz="3200" b="1" dirty="0"/>
              <a:t>Psalm 22 and Isaiah 53 contain a graphic depiction of the Messiah’s persecution and death at the hands of those whom He came to save.</a:t>
            </a:r>
          </a:p>
          <a:p>
            <a:endParaRPr lang="en-US" dirty="0"/>
          </a:p>
        </p:txBody>
      </p:sp>
      <p:pic>
        <p:nvPicPr>
          <p:cNvPr id="5" name="Content Placeholder 4">
            <a:extLst>
              <a:ext uri="{FF2B5EF4-FFF2-40B4-BE49-F238E27FC236}">
                <a16:creationId xmlns:a16="http://schemas.microsoft.com/office/drawing/2014/main" id="{A857D38A-B171-C243-A12D-D54814D87C60}"/>
              </a:ext>
            </a:extLst>
          </p:cNvPr>
          <p:cNvPicPr>
            <a:picLocks noGrp="1" noChangeAspect="1"/>
          </p:cNvPicPr>
          <p:nvPr>
            <p:ph sz="half" idx="2"/>
          </p:nvPr>
        </p:nvPicPr>
        <p:blipFill>
          <a:blip r:embed="rId2"/>
          <a:stretch>
            <a:fillRect/>
          </a:stretch>
        </p:blipFill>
        <p:spPr>
          <a:xfrm>
            <a:off x="6172199" y="1876301"/>
            <a:ext cx="6036735" cy="3722653"/>
          </a:xfrm>
          <a:prstGeom prst="rect">
            <a:avLst/>
          </a:prstGeom>
        </p:spPr>
      </p:pic>
    </p:spTree>
    <p:extLst>
      <p:ext uri="{BB962C8B-B14F-4D97-AF65-F5344CB8AC3E}">
        <p14:creationId xmlns:p14="http://schemas.microsoft.com/office/powerpoint/2010/main" val="3011603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39F15-F420-944A-952E-2AD55B754EC1}"/>
              </a:ext>
            </a:extLst>
          </p:cNvPr>
          <p:cNvSpPr>
            <a:spLocks noGrp="1"/>
          </p:cNvSpPr>
          <p:nvPr>
            <p:ph type="title"/>
          </p:nvPr>
        </p:nvSpPr>
        <p:spPr>
          <a:xfrm>
            <a:off x="0" y="0"/>
            <a:ext cx="12192000" cy="748145"/>
          </a:xfrm>
        </p:spPr>
        <p:txBody>
          <a:bodyPr/>
          <a:lstStyle/>
          <a:p>
            <a:r>
              <a:rPr lang="en-ZW" dirty="0"/>
              <a:t>3. Christ’s Life Is a Fulfilment of Prophecy</a:t>
            </a:r>
            <a:endParaRPr lang="en-US" dirty="0"/>
          </a:p>
        </p:txBody>
      </p:sp>
      <p:sp>
        <p:nvSpPr>
          <p:cNvPr id="3" name="Content Placeholder 2">
            <a:extLst>
              <a:ext uri="{FF2B5EF4-FFF2-40B4-BE49-F238E27FC236}">
                <a16:creationId xmlns:a16="http://schemas.microsoft.com/office/drawing/2014/main" id="{C9174DB5-FB68-9649-8DF8-16F063DF15EB}"/>
              </a:ext>
            </a:extLst>
          </p:cNvPr>
          <p:cNvSpPr>
            <a:spLocks noGrp="1"/>
          </p:cNvSpPr>
          <p:nvPr>
            <p:ph sz="half" idx="1"/>
          </p:nvPr>
        </p:nvSpPr>
        <p:spPr>
          <a:xfrm>
            <a:off x="0" y="748144"/>
            <a:ext cx="6172200" cy="6109855"/>
          </a:xfrm>
        </p:spPr>
        <p:txBody>
          <a:bodyPr>
            <a:normAutofit/>
          </a:bodyPr>
          <a:lstStyle/>
          <a:p>
            <a:r>
              <a:rPr lang="en-ZW" b="1" cap="all" dirty="0"/>
              <a:t>HIS RESURRECTION FROM THE TOMB</a:t>
            </a:r>
            <a:endParaRPr lang="en-ZW" dirty="0"/>
          </a:p>
          <a:p>
            <a:r>
              <a:rPr lang="en-ZW" sz="4000" b="1" dirty="0"/>
              <a:t>OLD TESTAMENT PROPHECY:</a:t>
            </a:r>
            <a:br>
              <a:rPr lang="en-ZW" sz="4000" b="1" dirty="0"/>
            </a:br>
            <a:r>
              <a:rPr lang="en-ZW" sz="4000" b="1" dirty="0"/>
              <a:t>“For </a:t>
            </a:r>
            <a:r>
              <a:rPr lang="en-ZW" sz="4000" b="1" i="1" dirty="0"/>
              <a:t>you will not leave my soul in </a:t>
            </a:r>
            <a:r>
              <a:rPr lang="en-ZW" sz="4000" b="1" i="1" dirty="0" err="1"/>
              <a:t>Sheol</a:t>
            </a:r>
            <a:r>
              <a:rPr lang="en-ZW" sz="4000" b="1" i="1" dirty="0"/>
              <a:t> [the grave],</a:t>
            </a:r>
            <a:r>
              <a:rPr lang="en-ZW" sz="4000" b="1" dirty="0"/>
              <a:t> nor will You allow Your Holy One to see corruption” (Psalm 16:10).</a:t>
            </a:r>
          </a:p>
          <a:p>
            <a:endParaRPr lang="en-US" dirty="0"/>
          </a:p>
        </p:txBody>
      </p:sp>
      <p:pic>
        <p:nvPicPr>
          <p:cNvPr id="5" name="Content Placeholder 4">
            <a:extLst>
              <a:ext uri="{FF2B5EF4-FFF2-40B4-BE49-F238E27FC236}">
                <a16:creationId xmlns:a16="http://schemas.microsoft.com/office/drawing/2014/main" id="{0467B751-5EB9-F241-B9A0-16B3E2F6BB13}"/>
              </a:ext>
            </a:extLst>
          </p:cNvPr>
          <p:cNvPicPr>
            <a:picLocks noGrp="1" noChangeAspect="1"/>
          </p:cNvPicPr>
          <p:nvPr>
            <p:ph sz="half" idx="2"/>
          </p:nvPr>
        </p:nvPicPr>
        <p:blipFill>
          <a:blip r:embed="rId2"/>
          <a:stretch>
            <a:fillRect/>
          </a:stretch>
        </p:blipFill>
        <p:spPr>
          <a:xfrm>
            <a:off x="6172200" y="1520042"/>
            <a:ext cx="6021102" cy="4355264"/>
          </a:xfrm>
          <a:prstGeom prst="rect">
            <a:avLst/>
          </a:prstGeom>
        </p:spPr>
      </p:pic>
    </p:spTree>
    <p:extLst>
      <p:ext uri="{BB962C8B-B14F-4D97-AF65-F5344CB8AC3E}">
        <p14:creationId xmlns:p14="http://schemas.microsoft.com/office/powerpoint/2010/main" val="1278378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39F15-F420-944A-952E-2AD55B754EC1}"/>
              </a:ext>
            </a:extLst>
          </p:cNvPr>
          <p:cNvSpPr>
            <a:spLocks noGrp="1"/>
          </p:cNvSpPr>
          <p:nvPr>
            <p:ph type="title"/>
          </p:nvPr>
        </p:nvSpPr>
        <p:spPr>
          <a:xfrm>
            <a:off x="0" y="0"/>
            <a:ext cx="12192000" cy="748145"/>
          </a:xfrm>
        </p:spPr>
        <p:txBody>
          <a:bodyPr/>
          <a:lstStyle/>
          <a:p>
            <a:r>
              <a:rPr lang="en-ZW" dirty="0"/>
              <a:t>3. Christ’s Life Is a Fulfilment of Prophecy</a:t>
            </a:r>
            <a:endParaRPr lang="en-US" dirty="0"/>
          </a:p>
        </p:txBody>
      </p:sp>
      <p:sp>
        <p:nvSpPr>
          <p:cNvPr id="3" name="Content Placeholder 2">
            <a:extLst>
              <a:ext uri="{FF2B5EF4-FFF2-40B4-BE49-F238E27FC236}">
                <a16:creationId xmlns:a16="http://schemas.microsoft.com/office/drawing/2014/main" id="{C9174DB5-FB68-9649-8DF8-16F063DF15EB}"/>
              </a:ext>
            </a:extLst>
          </p:cNvPr>
          <p:cNvSpPr>
            <a:spLocks noGrp="1"/>
          </p:cNvSpPr>
          <p:nvPr>
            <p:ph sz="half" idx="1"/>
          </p:nvPr>
        </p:nvSpPr>
        <p:spPr>
          <a:xfrm>
            <a:off x="0" y="748144"/>
            <a:ext cx="6172200" cy="6109855"/>
          </a:xfrm>
        </p:spPr>
        <p:txBody>
          <a:bodyPr>
            <a:normAutofit/>
          </a:bodyPr>
          <a:lstStyle/>
          <a:p>
            <a:r>
              <a:rPr lang="en-ZW" b="1" cap="all" dirty="0"/>
              <a:t>HIS RESURRECTION FROM THE TOMB</a:t>
            </a:r>
            <a:endParaRPr lang="en-ZW" dirty="0"/>
          </a:p>
          <a:p>
            <a:r>
              <a:rPr lang="en-ZW" sz="3600" b="1" dirty="0"/>
              <a:t>NEW TESTAMENT FULFILLMENT:</a:t>
            </a:r>
            <a:br>
              <a:rPr lang="en-ZW" sz="3600" b="1" dirty="0"/>
            </a:br>
            <a:r>
              <a:rPr lang="en-ZW" sz="3600" b="1" dirty="0"/>
              <a:t>“He [David] . . . spoke concerning the resurrection of the Christ, that </a:t>
            </a:r>
            <a:r>
              <a:rPr lang="en-ZW" sz="3600" b="1" i="1" dirty="0"/>
              <a:t>His soul was not left in Hades,</a:t>
            </a:r>
            <a:r>
              <a:rPr lang="en-ZW" sz="3600" b="1" dirty="0"/>
              <a:t> nor did His flesh see corruption. This Jesus God has raised up, of which we are all witnesses” (Acts 2:31, 32).</a:t>
            </a:r>
          </a:p>
          <a:p>
            <a:endParaRPr lang="en-US" dirty="0"/>
          </a:p>
        </p:txBody>
      </p:sp>
      <p:pic>
        <p:nvPicPr>
          <p:cNvPr id="5" name="Content Placeholder 4">
            <a:extLst>
              <a:ext uri="{FF2B5EF4-FFF2-40B4-BE49-F238E27FC236}">
                <a16:creationId xmlns:a16="http://schemas.microsoft.com/office/drawing/2014/main" id="{0467B751-5EB9-F241-B9A0-16B3E2F6BB13}"/>
              </a:ext>
            </a:extLst>
          </p:cNvPr>
          <p:cNvPicPr>
            <a:picLocks noGrp="1" noChangeAspect="1"/>
          </p:cNvPicPr>
          <p:nvPr>
            <p:ph sz="half" idx="2"/>
          </p:nvPr>
        </p:nvPicPr>
        <p:blipFill>
          <a:blip r:embed="rId2"/>
          <a:stretch>
            <a:fillRect/>
          </a:stretch>
        </p:blipFill>
        <p:spPr>
          <a:xfrm>
            <a:off x="6172200" y="1520042"/>
            <a:ext cx="6021102" cy="4355264"/>
          </a:xfrm>
          <a:prstGeom prst="rect">
            <a:avLst/>
          </a:prstGeom>
        </p:spPr>
      </p:pic>
    </p:spTree>
    <p:extLst>
      <p:ext uri="{BB962C8B-B14F-4D97-AF65-F5344CB8AC3E}">
        <p14:creationId xmlns:p14="http://schemas.microsoft.com/office/powerpoint/2010/main" val="3410684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39F15-F420-944A-952E-2AD55B754EC1}"/>
              </a:ext>
            </a:extLst>
          </p:cNvPr>
          <p:cNvSpPr>
            <a:spLocks noGrp="1"/>
          </p:cNvSpPr>
          <p:nvPr>
            <p:ph type="title"/>
          </p:nvPr>
        </p:nvSpPr>
        <p:spPr>
          <a:xfrm>
            <a:off x="0" y="0"/>
            <a:ext cx="12192000" cy="748145"/>
          </a:xfrm>
        </p:spPr>
        <p:txBody>
          <a:bodyPr/>
          <a:lstStyle/>
          <a:p>
            <a:r>
              <a:rPr lang="en-ZW" dirty="0"/>
              <a:t>3. Christ’s Life Is a Fulfilment of Prophecy</a:t>
            </a:r>
            <a:endParaRPr lang="en-US" dirty="0"/>
          </a:p>
        </p:txBody>
      </p:sp>
      <p:sp>
        <p:nvSpPr>
          <p:cNvPr id="3" name="Content Placeholder 2">
            <a:extLst>
              <a:ext uri="{FF2B5EF4-FFF2-40B4-BE49-F238E27FC236}">
                <a16:creationId xmlns:a16="http://schemas.microsoft.com/office/drawing/2014/main" id="{C9174DB5-FB68-9649-8DF8-16F063DF15EB}"/>
              </a:ext>
            </a:extLst>
          </p:cNvPr>
          <p:cNvSpPr>
            <a:spLocks noGrp="1"/>
          </p:cNvSpPr>
          <p:nvPr>
            <p:ph sz="half" idx="1"/>
          </p:nvPr>
        </p:nvSpPr>
        <p:spPr>
          <a:xfrm>
            <a:off x="0" y="748144"/>
            <a:ext cx="6172200" cy="6109855"/>
          </a:xfrm>
        </p:spPr>
        <p:txBody>
          <a:bodyPr>
            <a:normAutofit fontScale="92500" lnSpcReduction="10000"/>
          </a:bodyPr>
          <a:lstStyle/>
          <a:p>
            <a:r>
              <a:rPr lang="en-ZW" b="1" cap="all" dirty="0"/>
              <a:t>HIS RESURRECTION FROM THE TOMB</a:t>
            </a:r>
            <a:endParaRPr lang="en-ZW" dirty="0"/>
          </a:p>
          <a:p>
            <a:r>
              <a:rPr lang="en-ZW" b="1" dirty="0"/>
              <a:t>Christ’s life story is a continuous fulfilment of Bible prophecy. Peter Stoner, in the book </a:t>
            </a:r>
            <a:r>
              <a:rPr lang="en-ZW" b="1" i="1" dirty="0"/>
              <a:t>Science Speaks,</a:t>
            </a:r>
            <a:r>
              <a:rPr lang="en-ZW" b="1" dirty="0"/>
              <a:t> examined these predictions in the light of probability theory. </a:t>
            </a:r>
          </a:p>
          <a:p>
            <a:r>
              <a:rPr lang="en-ZW" b="1" dirty="0"/>
              <a:t>Of the 60 major Messianic prophecies, he selected just eight and calculated this: “The chance that any man might have lived down to the present time and fulfilled all eight prophecies is 1 in 10</a:t>
            </a:r>
            <a:r>
              <a:rPr lang="en-ZW" b="1" baseline="30000" dirty="0"/>
              <a:t>17</a:t>
            </a:r>
            <a:r>
              <a:rPr lang="en-ZW" b="1" dirty="0"/>
              <a:t>.” </a:t>
            </a:r>
          </a:p>
          <a:p>
            <a:r>
              <a:rPr lang="en-ZW" b="1" dirty="0"/>
              <a:t>(That’s 1 in 100,000,000,000,000,000.) The evidence is strong that Jesus didn’t just happen to fit a few predictions. </a:t>
            </a:r>
          </a:p>
          <a:p>
            <a:r>
              <a:rPr lang="en-ZW" b="1" dirty="0"/>
              <a:t>His biography was indeed written beforehand by supernatural means. Truly, Jesus is the Messiah, the Son of God.</a:t>
            </a:r>
          </a:p>
          <a:p>
            <a:endParaRPr lang="en-US" dirty="0"/>
          </a:p>
        </p:txBody>
      </p:sp>
      <p:pic>
        <p:nvPicPr>
          <p:cNvPr id="5" name="Content Placeholder 4">
            <a:extLst>
              <a:ext uri="{FF2B5EF4-FFF2-40B4-BE49-F238E27FC236}">
                <a16:creationId xmlns:a16="http://schemas.microsoft.com/office/drawing/2014/main" id="{0467B751-5EB9-F241-B9A0-16B3E2F6BB13}"/>
              </a:ext>
            </a:extLst>
          </p:cNvPr>
          <p:cNvPicPr>
            <a:picLocks noGrp="1" noChangeAspect="1"/>
          </p:cNvPicPr>
          <p:nvPr>
            <p:ph sz="half" idx="2"/>
          </p:nvPr>
        </p:nvPicPr>
        <p:blipFill>
          <a:blip r:embed="rId2"/>
          <a:stretch>
            <a:fillRect/>
          </a:stretch>
        </p:blipFill>
        <p:spPr>
          <a:xfrm>
            <a:off x="6172200" y="1520042"/>
            <a:ext cx="6021102" cy="4355264"/>
          </a:xfrm>
          <a:prstGeom prst="rect">
            <a:avLst/>
          </a:prstGeom>
        </p:spPr>
      </p:pic>
    </p:spTree>
    <p:extLst>
      <p:ext uri="{BB962C8B-B14F-4D97-AF65-F5344CB8AC3E}">
        <p14:creationId xmlns:p14="http://schemas.microsoft.com/office/powerpoint/2010/main" val="2361502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1D65E-0A85-E34C-91D3-CC902B174295}"/>
              </a:ext>
            </a:extLst>
          </p:cNvPr>
          <p:cNvSpPr>
            <a:spLocks noGrp="1"/>
          </p:cNvSpPr>
          <p:nvPr>
            <p:ph type="title"/>
          </p:nvPr>
        </p:nvSpPr>
        <p:spPr>
          <a:xfrm>
            <a:off x="0" y="0"/>
            <a:ext cx="12168590" cy="724395"/>
          </a:xfrm>
        </p:spPr>
        <p:txBody>
          <a:bodyPr/>
          <a:lstStyle/>
          <a:p>
            <a:r>
              <a:rPr lang="en-ZW" dirty="0"/>
              <a:t>3. Christ’s Life Is a Fulfilment of Prophecy</a:t>
            </a:r>
            <a:endParaRPr lang="en-US" dirty="0"/>
          </a:p>
        </p:txBody>
      </p:sp>
      <p:sp>
        <p:nvSpPr>
          <p:cNvPr id="3" name="Content Placeholder 2">
            <a:extLst>
              <a:ext uri="{FF2B5EF4-FFF2-40B4-BE49-F238E27FC236}">
                <a16:creationId xmlns:a16="http://schemas.microsoft.com/office/drawing/2014/main" id="{6AE507E5-2BC8-4D42-9DBC-55BE54E83896}"/>
              </a:ext>
            </a:extLst>
          </p:cNvPr>
          <p:cNvSpPr>
            <a:spLocks noGrp="1"/>
          </p:cNvSpPr>
          <p:nvPr>
            <p:ph sz="half" idx="1"/>
          </p:nvPr>
        </p:nvSpPr>
        <p:spPr>
          <a:xfrm>
            <a:off x="-1" y="724394"/>
            <a:ext cx="6172199" cy="6133605"/>
          </a:xfrm>
        </p:spPr>
        <p:txBody>
          <a:bodyPr>
            <a:normAutofit/>
          </a:bodyPr>
          <a:lstStyle/>
          <a:p>
            <a:r>
              <a:rPr lang="en-ZW" b="1" dirty="0"/>
              <a:t>One of the main reasons the followers of Jesus, many of whom were at first sceptical of His claims, came to believe so passionately was because they saw Old Testament prophecies fulfilled in every detail of His life. </a:t>
            </a:r>
          </a:p>
          <a:p>
            <a:r>
              <a:rPr lang="en-ZW" b="1" dirty="0"/>
              <a:t>A disciple named Apollos, for example, “vigorously refuted the Jews publicly, showing from the Scriptures that Jesus is the Christ” (Acts 18:28).</a:t>
            </a:r>
          </a:p>
          <a:p>
            <a:r>
              <a:rPr lang="en-ZW" b="1" dirty="0"/>
              <a:t>The eyewitness testimonies of Peter, John, and Luke compel us to take Christ’s claim seriously when He says that He is God’s Son (2 Peter 1:16; John 20:30, 31; Luke 1:1-4). </a:t>
            </a:r>
          </a:p>
        </p:txBody>
      </p:sp>
      <p:pic>
        <p:nvPicPr>
          <p:cNvPr id="5" name="Content Placeholder 4">
            <a:extLst>
              <a:ext uri="{FF2B5EF4-FFF2-40B4-BE49-F238E27FC236}">
                <a16:creationId xmlns:a16="http://schemas.microsoft.com/office/drawing/2014/main" id="{E8726596-AE10-8F48-9CB8-FEFA99EA05DD}"/>
              </a:ext>
            </a:extLst>
          </p:cNvPr>
          <p:cNvPicPr>
            <a:picLocks noGrp="1" noChangeAspect="1"/>
          </p:cNvPicPr>
          <p:nvPr>
            <p:ph sz="half" idx="2"/>
          </p:nvPr>
        </p:nvPicPr>
        <p:blipFill>
          <a:blip r:embed="rId2"/>
          <a:stretch>
            <a:fillRect/>
          </a:stretch>
        </p:blipFill>
        <p:spPr>
          <a:xfrm>
            <a:off x="6172199" y="2054431"/>
            <a:ext cx="5996391" cy="3427937"/>
          </a:xfrm>
          <a:prstGeom prst="rect">
            <a:avLst/>
          </a:prstGeom>
        </p:spPr>
      </p:pic>
    </p:spTree>
    <p:extLst>
      <p:ext uri="{BB962C8B-B14F-4D97-AF65-F5344CB8AC3E}">
        <p14:creationId xmlns:p14="http://schemas.microsoft.com/office/powerpoint/2010/main" val="2195431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1D65E-0A85-E34C-91D3-CC902B174295}"/>
              </a:ext>
            </a:extLst>
          </p:cNvPr>
          <p:cNvSpPr>
            <a:spLocks noGrp="1"/>
          </p:cNvSpPr>
          <p:nvPr>
            <p:ph type="title"/>
          </p:nvPr>
        </p:nvSpPr>
        <p:spPr>
          <a:xfrm>
            <a:off x="0" y="0"/>
            <a:ext cx="12168590" cy="724395"/>
          </a:xfrm>
        </p:spPr>
        <p:txBody>
          <a:bodyPr/>
          <a:lstStyle/>
          <a:p>
            <a:r>
              <a:rPr lang="en-ZW" dirty="0"/>
              <a:t>3. Christ’s Life Is a Fulfilment of Prophecy</a:t>
            </a:r>
            <a:endParaRPr lang="en-US" dirty="0"/>
          </a:p>
        </p:txBody>
      </p:sp>
      <p:sp>
        <p:nvSpPr>
          <p:cNvPr id="3" name="Content Placeholder 2">
            <a:extLst>
              <a:ext uri="{FF2B5EF4-FFF2-40B4-BE49-F238E27FC236}">
                <a16:creationId xmlns:a16="http://schemas.microsoft.com/office/drawing/2014/main" id="{6AE507E5-2BC8-4D42-9DBC-55BE54E83896}"/>
              </a:ext>
            </a:extLst>
          </p:cNvPr>
          <p:cNvSpPr>
            <a:spLocks noGrp="1"/>
          </p:cNvSpPr>
          <p:nvPr>
            <p:ph sz="half" idx="1"/>
          </p:nvPr>
        </p:nvSpPr>
        <p:spPr>
          <a:xfrm>
            <a:off x="-1" y="724394"/>
            <a:ext cx="6172199" cy="6133605"/>
          </a:xfrm>
        </p:spPr>
        <p:txBody>
          <a:bodyPr>
            <a:normAutofit fontScale="92500" lnSpcReduction="10000"/>
          </a:bodyPr>
          <a:lstStyle/>
          <a:p>
            <a:r>
              <a:rPr lang="en-ZW" sz="3200" b="1" dirty="0"/>
              <a:t>After looking at the evidence, we need to make a prayerful decision about who is going to be Lord in our lives. If you have not already done so, will you place your life in Jesus’ hands?</a:t>
            </a:r>
            <a:endParaRPr lang="en-US" sz="3200" b="1" dirty="0"/>
          </a:p>
          <a:p>
            <a:r>
              <a:rPr lang="en-US" sz="3200" b="1" dirty="0"/>
              <a:t>Thought question: B</a:t>
            </a:r>
            <a:r>
              <a:rPr lang="en-ZW" sz="3200" b="1" dirty="0"/>
              <a:t>ible prophecies concerning Jesus Christ have proved unreliable. (True or False) </a:t>
            </a:r>
          </a:p>
          <a:p>
            <a:r>
              <a:rPr lang="en-ZW" sz="3200" b="1" dirty="0"/>
              <a:t>Jesus was born in Bethlehem by the Virgin Mary (True or False)</a:t>
            </a:r>
          </a:p>
          <a:p>
            <a:r>
              <a:rPr lang="en-ZW" sz="3200" b="1" dirty="0"/>
              <a:t>Hundreds of years before it happened, prophets predicted that Jesus would die on the cross and be resurrected</a:t>
            </a:r>
            <a:endParaRPr lang="en-US" sz="3200" b="1" dirty="0"/>
          </a:p>
        </p:txBody>
      </p:sp>
      <p:pic>
        <p:nvPicPr>
          <p:cNvPr id="5" name="Content Placeholder 4">
            <a:extLst>
              <a:ext uri="{FF2B5EF4-FFF2-40B4-BE49-F238E27FC236}">
                <a16:creationId xmlns:a16="http://schemas.microsoft.com/office/drawing/2014/main" id="{E8726596-AE10-8F48-9CB8-FEFA99EA05DD}"/>
              </a:ext>
            </a:extLst>
          </p:cNvPr>
          <p:cNvPicPr>
            <a:picLocks noGrp="1" noChangeAspect="1"/>
          </p:cNvPicPr>
          <p:nvPr>
            <p:ph sz="half" idx="2"/>
          </p:nvPr>
        </p:nvPicPr>
        <p:blipFill>
          <a:blip r:embed="rId2"/>
          <a:stretch>
            <a:fillRect/>
          </a:stretch>
        </p:blipFill>
        <p:spPr>
          <a:xfrm>
            <a:off x="6172199" y="2054431"/>
            <a:ext cx="5996391" cy="3427937"/>
          </a:xfrm>
          <a:prstGeom prst="rect">
            <a:avLst/>
          </a:prstGeom>
        </p:spPr>
      </p:pic>
    </p:spTree>
    <p:extLst>
      <p:ext uri="{BB962C8B-B14F-4D97-AF65-F5344CB8AC3E}">
        <p14:creationId xmlns:p14="http://schemas.microsoft.com/office/powerpoint/2010/main" val="2644077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15757-C022-754E-BD0D-A1F8930054A4}"/>
              </a:ext>
            </a:extLst>
          </p:cNvPr>
          <p:cNvSpPr>
            <a:spLocks noGrp="1"/>
          </p:cNvSpPr>
          <p:nvPr>
            <p:ph type="title"/>
          </p:nvPr>
        </p:nvSpPr>
        <p:spPr>
          <a:xfrm>
            <a:off x="0" y="0"/>
            <a:ext cx="12192000" cy="748145"/>
          </a:xfrm>
        </p:spPr>
        <p:txBody>
          <a:bodyPr/>
          <a:lstStyle/>
          <a:p>
            <a:r>
              <a:rPr lang="en-ZW" dirty="0"/>
              <a:t>4. A God-Planned Life</a:t>
            </a:r>
            <a:endParaRPr lang="en-US" dirty="0"/>
          </a:p>
        </p:txBody>
      </p:sp>
      <p:sp>
        <p:nvSpPr>
          <p:cNvPr id="3" name="Content Placeholder 2">
            <a:extLst>
              <a:ext uri="{FF2B5EF4-FFF2-40B4-BE49-F238E27FC236}">
                <a16:creationId xmlns:a16="http://schemas.microsoft.com/office/drawing/2014/main" id="{501DEEE7-8D17-404D-B0D5-2F2716C2A49C}"/>
              </a:ext>
            </a:extLst>
          </p:cNvPr>
          <p:cNvSpPr>
            <a:spLocks noGrp="1"/>
          </p:cNvSpPr>
          <p:nvPr>
            <p:ph sz="half" idx="1"/>
          </p:nvPr>
        </p:nvSpPr>
        <p:spPr>
          <a:xfrm>
            <a:off x="0" y="748144"/>
            <a:ext cx="6172200" cy="6109855"/>
          </a:xfrm>
        </p:spPr>
        <p:txBody>
          <a:bodyPr/>
          <a:lstStyle/>
          <a:p>
            <a:r>
              <a:rPr lang="en-ZW" b="1" cap="all" dirty="0"/>
              <a:t>JESUS LIVED A GOD-PLANNED</a:t>
            </a:r>
            <a:r>
              <a:rPr lang="en-ZW" dirty="0"/>
              <a:t> </a:t>
            </a:r>
            <a:r>
              <a:rPr lang="en-ZW" sz="4000" b="1" dirty="0"/>
              <a:t>life—one outlined hundreds of years before His birth. </a:t>
            </a:r>
          </a:p>
          <a:p>
            <a:r>
              <a:rPr lang="en-ZW" sz="4000" b="1" dirty="0"/>
              <a:t>That’s why He said:</a:t>
            </a:r>
          </a:p>
          <a:p>
            <a:r>
              <a:rPr lang="en-ZW" sz="4000" b="1" dirty="0"/>
              <a:t>“I do nothing of Myself; but as My Father taught Me, I speak these things. . . . I always do those things that please Him” (John 8:28, 29).</a:t>
            </a:r>
          </a:p>
          <a:p>
            <a:endParaRPr lang="en-US" dirty="0"/>
          </a:p>
        </p:txBody>
      </p:sp>
      <p:pic>
        <p:nvPicPr>
          <p:cNvPr id="5" name="Content Placeholder 4">
            <a:extLst>
              <a:ext uri="{FF2B5EF4-FFF2-40B4-BE49-F238E27FC236}">
                <a16:creationId xmlns:a16="http://schemas.microsoft.com/office/drawing/2014/main" id="{773C5C06-CB17-304F-9D37-1D0536AFFA99}"/>
              </a:ext>
            </a:extLst>
          </p:cNvPr>
          <p:cNvPicPr>
            <a:picLocks noGrp="1" noChangeAspect="1"/>
          </p:cNvPicPr>
          <p:nvPr>
            <p:ph sz="half" idx="2"/>
          </p:nvPr>
        </p:nvPicPr>
        <p:blipFill>
          <a:blip r:embed="rId2"/>
          <a:stretch>
            <a:fillRect/>
          </a:stretch>
        </p:blipFill>
        <p:spPr>
          <a:xfrm>
            <a:off x="6172200" y="1816925"/>
            <a:ext cx="6012788" cy="3838163"/>
          </a:xfrm>
          <a:prstGeom prst="rect">
            <a:avLst/>
          </a:prstGeom>
        </p:spPr>
      </p:pic>
    </p:spTree>
    <p:extLst>
      <p:ext uri="{BB962C8B-B14F-4D97-AF65-F5344CB8AC3E}">
        <p14:creationId xmlns:p14="http://schemas.microsoft.com/office/powerpoint/2010/main" val="2387778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15757-C022-754E-BD0D-A1F8930054A4}"/>
              </a:ext>
            </a:extLst>
          </p:cNvPr>
          <p:cNvSpPr>
            <a:spLocks noGrp="1"/>
          </p:cNvSpPr>
          <p:nvPr>
            <p:ph type="title"/>
          </p:nvPr>
        </p:nvSpPr>
        <p:spPr>
          <a:xfrm>
            <a:off x="0" y="0"/>
            <a:ext cx="12192000" cy="819397"/>
          </a:xfrm>
        </p:spPr>
        <p:txBody>
          <a:bodyPr/>
          <a:lstStyle/>
          <a:p>
            <a:r>
              <a:rPr lang="en-ZW" dirty="0"/>
              <a:t>4. A God-Planned Life</a:t>
            </a:r>
            <a:endParaRPr lang="en-US" dirty="0"/>
          </a:p>
        </p:txBody>
      </p:sp>
      <p:sp>
        <p:nvSpPr>
          <p:cNvPr id="3" name="Content Placeholder 2">
            <a:extLst>
              <a:ext uri="{FF2B5EF4-FFF2-40B4-BE49-F238E27FC236}">
                <a16:creationId xmlns:a16="http://schemas.microsoft.com/office/drawing/2014/main" id="{501DEEE7-8D17-404D-B0D5-2F2716C2A49C}"/>
              </a:ext>
            </a:extLst>
          </p:cNvPr>
          <p:cNvSpPr>
            <a:spLocks noGrp="1"/>
          </p:cNvSpPr>
          <p:nvPr>
            <p:ph sz="half" idx="1"/>
          </p:nvPr>
        </p:nvSpPr>
        <p:spPr>
          <a:xfrm>
            <a:off x="0" y="819396"/>
            <a:ext cx="6172200" cy="6038603"/>
          </a:xfrm>
        </p:spPr>
        <p:txBody>
          <a:bodyPr>
            <a:normAutofit lnSpcReduction="10000"/>
          </a:bodyPr>
          <a:lstStyle/>
          <a:p>
            <a:r>
              <a:rPr lang="en-ZW" sz="4400" b="1" dirty="0"/>
              <a:t>Just as God planned the human life of Jesus before His birth, even so He has a plan for every one of us. </a:t>
            </a:r>
          </a:p>
          <a:p>
            <a:r>
              <a:rPr lang="en-ZW" sz="4400" b="1" dirty="0"/>
              <a:t>He has a plan for you. </a:t>
            </a:r>
          </a:p>
          <a:p>
            <a:r>
              <a:rPr lang="en-ZW" sz="4400" b="1" dirty="0"/>
              <a:t>He knows how you can fulfil your deepest desires and find an abundant life.</a:t>
            </a:r>
          </a:p>
          <a:p>
            <a:endParaRPr lang="en-US" dirty="0"/>
          </a:p>
        </p:txBody>
      </p:sp>
      <p:pic>
        <p:nvPicPr>
          <p:cNvPr id="5" name="Content Placeholder 4">
            <a:extLst>
              <a:ext uri="{FF2B5EF4-FFF2-40B4-BE49-F238E27FC236}">
                <a16:creationId xmlns:a16="http://schemas.microsoft.com/office/drawing/2014/main" id="{773C5C06-CB17-304F-9D37-1D0536AFFA99}"/>
              </a:ext>
            </a:extLst>
          </p:cNvPr>
          <p:cNvPicPr>
            <a:picLocks noGrp="1" noChangeAspect="1"/>
          </p:cNvPicPr>
          <p:nvPr>
            <p:ph sz="half" idx="2"/>
          </p:nvPr>
        </p:nvPicPr>
        <p:blipFill>
          <a:blip r:embed="rId2"/>
          <a:stretch>
            <a:fillRect/>
          </a:stretch>
        </p:blipFill>
        <p:spPr>
          <a:xfrm>
            <a:off x="6172200" y="2347500"/>
            <a:ext cx="5181600" cy="3307588"/>
          </a:xfrm>
          <a:prstGeom prst="rect">
            <a:avLst/>
          </a:prstGeom>
        </p:spPr>
      </p:pic>
    </p:spTree>
    <p:extLst>
      <p:ext uri="{BB962C8B-B14F-4D97-AF65-F5344CB8AC3E}">
        <p14:creationId xmlns:p14="http://schemas.microsoft.com/office/powerpoint/2010/main" val="190050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15757-C022-754E-BD0D-A1F8930054A4}"/>
              </a:ext>
            </a:extLst>
          </p:cNvPr>
          <p:cNvSpPr>
            <a:spLocks noGrp="1"/>
          </p:cNvSpPr>
          <p:nvPr>
            <p:ph type="title"/>
          </p:nvPr>
        </p:nvSpPr>
        <p:spPr>
          <a:xfrm>
            <a:off x="0" y="0"/>
            <a:ext cx="12192000" cy="819397"/>
          </a:xfrm>
        </p:spPr>
        <p:txBody>
          <a:bodyPr/>
          <a:lstStyle/>
          <a:p>
            <a:r>
              <a:rPr lang="en-ZW" dirty="0"/>
              <a:t>4. A God-Planned Life</a:t>
            </a:r>
            <a:endParaRPr lang="en-US" dirty="0"/>
          </a:p>
        </p:txBody>
      </p:sp>
      <p:sp>
        <p:nvSpPr>
          <p:cNvPr id="3" name="Content Placeholder 2">
            <a:extLst>
              <a:ext uri="{FF2B5EF4-FFF2-40B4-BE49-F238E27FC236}">
                <a16:creationId xmlns:a16="http://schemas.microsoft.com/office/drawing/2014/main" id="{501DEEE7-8D17-404D-B0D5-2F2716C2A49C}"/>
              </a:ext>
            </a:extLst>
          </p:cNvPr>
          <p:cNvSpPr>
            <a:spLocks noGrp="1"/>
          </p:cNvSpPr>
          <p:nvPr>
            <p:ph sz="half" idx="1"/>
          </p:nvPr>
        </p:nvSpPr>
        <p:spPr>
          <a:xfrm>
            <a:off x="0" y="819396"/>
            <a:ext cx="6172200" cy="6038603"/>
          </a:xfrm>
        </p:spPr>
        <p:txBody>
          <a:bodyPr>
            <a:normAutofit lnSpcReduction="10000"/>
          </a:bodyPr>
          <a:lstStyle/>
          <a:p>
            <a:r>
              <a:rPr lang="en-ZW" sz="3200" b="1" dirty="0"/>
              <a:t>Sometimes we are reluctant to submit to God’s plan, because we are afraid He will lead us in ways we don’t want to follow. </a:t>
            </a:r>
          </a:p>
          <a:p>
            <a:r>
              <a:rPr lang="en-ZW" sz="3200" b="1" dirty="0"/>
              <a:t>But if we will trust Him—letting Him guide in each decision we make—we’ll find that God’s plan is always the best plan. </a:t>
            </a:r>
          </a:p>
          <a:p>
            <a:r>
              <a:rPr lang="en-ZW" sz="3200" b="1" dirty="0"/>
              <a:t>Looking back, we’ll be amazed at how God has always tried to guide us down the correct path, even if we didn’t see it at the time.</a:t>
            </a:r>
          </a:p>
          <a:p>
            <a:endParaRPr lang="en-US" dirty="0"/>
          </a:p>
        </p:txBody>
      </p:sp>
      <p:pic>
        <p:nvPicPr>
          <p:cNvPr id="5" name="Content Placeholder 4">
            <a:extLst>
              <a:ext uri="{FF2B5EF4-FFF2-40B4-BE49-F238E27FC236}">
                <a16:creationId xmlns:a16="http://schemas.microsoft.com/office/drawing/2014/main" id="{773C5C06-CB17-304F-9D37-1D0536AFFA99}"/>
              </a:ext>
            </a:extLst>
          </p:cNvPr>
          <p:cNvPicPr>
            <a:picLocks noGrp="1" noChangeAspect="1"/>
          </p:cNvPicPr>
          <p:nvPr>
            <p:ph sz="half" idx="2"/>
          </p:nvPr>
        </p:nvPicPr>
        <p:blipFill>
          <a:blip r:embed="rId2"/>
          <a:stretch>
            <a:fillRect/>
          </a:stretch>
        </p:blipFill>
        <p:spPr>
          <a:xfrm>
            <a:off x="6172200" y="2347500"/>
            <a:ext cx="5181600" cy="3307588"/>
          </a:xfrm>
          <a:prstGeom prst="rect">
            <a:avLst/>
          </a:prstGeom>
        </p:spPr>
      </p:pic>
    </p:spTree>
    <p:extLst>
      <p:ext uri="{BB962C8B-B14F-4D97-AF65-F5344CB8AC3E}">
        <p14:creationId xmlns:p14="http://schemas.microsoft.com/office/powerpoint/2010/main" val="4195354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B328-1060-7241-91D8-B5FF6694DD87}"/>
              </a:ext>
            </a:extLst>
          </p:cNvPr>
          <p:cNvSpPr>
            <a:spLocks noGrp="1"/>
          </p:cNvSpPr>
          <p:nvPr>
            <p:ph type="title"/>
          </p:nvPr>
        </p:nvSpPr>
        <p:spPr>
          <a:xfrm>
            <a:off x="0" y="1"/>
            <a:ext cx="12192000" cy="688768"/>
          </a:xfrm>
        </p:spPr>
        <p:txBody>
          <a:bodyPr>
            <a:normAutofit fontScale="90000"/>
          </a:bodyPr>
          <a:lstStyle/>
          <a:p>
            <a:br>
              <a:rPr lang="en-ZW" dirty="0"/>
            </a:br>
            <a:r>
              <a:rPr lang="en-ZW" dirty="0"/>
              <a:t>God’s Plan for My Life</a:t>
            </a:r>
            <a:br>
              <a:rPr lang="en-ZW" dirty="0"/>
            </a:br>
            <a:endParaRPr lang="en-US" dirty="0"/>
          </a:p>
        </p:txBody>
      </p:sp>
      <p:sp>
        <p:nvSpPr>
          <p:cNvPr id="3" name="Content Placeholder 2">
            <a:extLst>
              <a:ext uri="{FF2B5EF4-FFF2-40B4-BE49-F238E27FC236}">
                <a16:creationId xmlns:a16="http://schemas.microsoft.com/office/drawing/2014/main" id="{C7FD7B50-583B-6E4E-BAB5-C3DC78AC75C2}"/>
              </a:ext>
            </a:extLst>
          </p:cNvPr>
          <p:cNvSpPr>
            <a:spLocks noGrp="1"/>
          </p:cNvSpPr>
          <p:nvPr>
            <p:ph idx="1"/>
          </p:nvPr>
        </p:nvSpPr>
        <p:spPr>
          <a:xfrm>
            <a:off x="0" y="688768"/>
            <a:ext cx="12192000" cy="6169231"/>
          </a:xfrm>
        </p:spPr>
        <p:txBody>
          <a:bodyPr>
            <a:normAutofit fontScale="92500" lnSpcReduction="10000"/>
          </a:bodyPr>
          <a:lstStyle/>
          <a:p>
            <a:r>
              <a:rPr lang="en-ZW" sz="3600" b="1" dirty="0"/>
              <a:t>“That I’d like to see for myself,” the young man responded.</a:t>
            </a:r>
          </a:p>
          <a:p>
            <a:r>
              <a:rPr lang="en-ZW" sz="3600" b="1" dirty="0"/>
              <a:t>“Well, here is Letter 97 in Book 10 of </a:t>
            </a:r>
            <a:r>
              <a:rPr lang="en-ZW" sz="3600" b="1" i="1" dirty="0"/>
              <a:t>Letters of Pliny the Younger</a:t>
            </a:r>
            <a:r>
              <a:rPr lang="en-ZW" sz="3600" b="1" dirty="0"/>
              <a:t>, written by a Roman proconsul in Bithynia, a province in old Asia Minor. </a:t>
            </a:r>
          </a:p>
          <a:p>
            <a:r>
              <a:rPr lang="en-ZW" sz="3600" b="1" dirty="0"/>
              <a:t>Pliny wrote to the Roman Emperor Trajan, telling him about events in his province. </a:t>
            </a:r>
          </a:p>
          <a:p>
            <a:r>
              <a:rPr lang="en-ZW" sz="3600" b="1" dirty="0"/>
              <a:t>See, here he is requesting counsel on how he should handle a new sect, the Christians. </a:t>
            </a:r>
          </a:p>
          <a:p>
            <a:r>
              <a:rPr lang="en-ZW" sz="3600" b="1" dirty="0"/>
              <a:t>He tells of their rapid growth and of how they sing hymns composed to their leader, Christ. </a:t>
            </a:r>
          </a:p>
          <a:p>
            <a:r>
              <a:rPr lang="en-ZW" sz="3600" b="1" dirty="0"/>
              <a:t>Pliny sent his letter around AD 110. </a:t>
            </a:r>
          </a:p>
          <a:p>
            <a:r>
              <a:rPr lang="en-ZW" sz="3600" b="1" dirty="0"/>
              <a:t>This letter by Pliny offers historical evidence of Christ, and of the spread of His faith in the days of His apostles.”</a:t>
            </a:r>
          </a:p>
        </p:txBody>
      </p:sp>
    </p:spTree>
    <p:extLst>
      <p:ext uri="{BB962C8B-B14F-4D97-AF65-F5344CB8AC3E}">
        <p14:creationId xmlns:p14="http://schemas.microsoft.com/office/powerpoint/2010/main" val="1851683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15757-C022-754E-BD0D-A1F8930054A4}"/>
              </a:ext>
            </a:extLst>
          </p:cNvPr>
          <p:cNvSpPr>
            <a:spLocks noGrp="1"/>
          </p:cNvSpPr>
          <p:nvPr>
            <p:ph type="title"/>
          </p:nvPr>
        </p:nvSpPr>
        <p:spPr>
          <a:xfrm>
            <a:off x="0" y="1"/>
            <a:ext cx="12192000" cy="736270"/>
          </a:xfrm>
        </p:spPr>
        <p:txBody>
          <a:bodyPr/>
          <a:lstStyle/>
          <a:p>
            <a:r>
              <a:rPr lang="en-ZW" dirty="0"/>
              <a:t>4. A God-Planned Life</a:t>
            </a:r>
            <a:endParaRPr lang="en-US" dirty="0"/>
          </a:p>
        </p:txBody>
      </p:sp>
      <p:sp>
        <p:nvSpPr>
          <p:cNvPr id="3" name="Content Placeholder 2">
            <a:extLst>
              <a:ext uri="{FF2B5EF4-FFF2-40B4-BE49-F238E27FC236}">
                <a16:creationId xmlns:a16="http://schemas.microsoft.com/office/drawing/2014/main" id="{501DEEE7-8D17-404D-B0D5-2F2716C2A49C}"/>
              </a:ext>
            </a:extLst>
          </p:cNvPr>
          <p:cNvSpPr>
            <a:spLocks noGrp="1"/>
          </p:cNvSpPr>
          <p:nvPr>
            <p:ph sz="half" idx="1"/>
          </p:nvPr>
        </p:nvSpPr>
        <p:spPr>
          <a:xfrm>
            <a:off x="0" y="736270"/>
            <a:ext cx="6172200" cy="6121729"/>
          </a:xfrm>
        </p:spPr>
        <p:txBody>
          <a:bodyPr>
            <a:normAutofit lnSpcReduction="10000"/>
          </a:bodyPr>
          <a:lstStyle/>
          <a:p>
            <a:r>
              <a:rPr lang="en-ZW" sz="3200" b="1" dirty="0"/>
              <a:t>But how can you know God’s plan for your life? Here are four steps that will help you as you learn to follow God’s leading:</a:t>
            </a:r>
          </a:p>
          <a:p>
            <a:r>
              <a:rPr lang="en-ZW" b="1" cap="all" dirty="0"/>
              <a:t>ASK.</a:t>
            </a:r>
            <a:r>
              <a:rPr lang="en-ZW" dirty="0"/>
              <a:t> </a:t>
            </a:r>
            <a:r>
              <a:rPr lang="en-ZW" sz="3200" b="1" dirty="0"/>
              <a:t>According to James 1:5, if you ask God for wisdom, He will give it to you. In every situation, instead of trying to figure out things on your own, ask God for guidance.</a:t>
            </a:r>
          </a:p>
          <a:p>
            <a:r>
              <a:rPr lang="en-ZW" b="1" cap="all" dirty="0"/>
              <a:t>LIVE UP TO WHAT YOU KNOW IS RIGHT.</a:t>
            </a:r>
            <a:r>
              <a:rPr lang="en-ZW" dirty="0"/>
              <a:t> </a:t>
            </a:r>
            <a:r>
              <a:rPr lang="en-ZW" sz="3200" b="1" dirty="0"/>
              <a:t>God can’t lead you further if you aren’t following the light you already have.</a:t>
            </a:r>
          </a:p>
        </p:txBody>
      </p:sp>
      <p:pic>
        <p:nvPicPr>
          <p:cNvPr id="5" name="Content Placeholder 4">
            <a:extLst>
              <a:ext uri="{FF2B5EF4-FFF2-40B4-BE49-F238E27FC236}">
                <a16:creationId xmlns:a16="http://schemas.microsoft.com/office/drawing/2014/main" id="{773C5C06-CB17-304F-9D37-1D0536AFFA99}"/>
              </a:ext>
            </a:extLst>
          </p:cNvPr>
          <p:cNvPicPr>
            <a:picLocks noGrp="1" noChangeAspect="1"/>
          </p:cNvPicPr>
          <p:nvPr>
            <p:ph sz="half" idx="2"/>
          </p:nvPr>
        </p:nvPicPr>
        <p:blipFill>
          <a:blip r:embed="rId2"/>
          <a:stretch>
            <a:fillRect/>
          </a:stretch>
        </p:blipFill>
        <p:spPr>
          <a:xfrm>
            <a:off x="6172200" y="2125684"/>
            <a:ext cx="6012788" cy="3838163"/>
          </a:xfrm>
          <a:prstGeom prst="rect">
            <a:avLst/>
          </a:prstGeom>
        </p:spPr>
      </p:pic>
    </p:spTree>
    <p:extLst>
      <p:ext uri="{BB962C8B-B14F-4D97-AF65-F5344CB8AC3E}">
        <p14:creationId xmlns:p14="http://schemas.microsoft.com/office/powerpoint/2010/main" val="3600116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15757-C022-754E-BD0D-A1F8930054A4}"/>
              </a:ext>
            </a:extLst>
          </p:cNvPr>
          <p:cNvSpPr>
            <a:spLocks noGrp="1"/>
          </p:cNvSpPr>
          <p:nvPr>
            <p:ph type="title"/>
          </p:nvPr>
        </p:nvSpPr>
        <p:spPr>
          <a:xfrm>
            <a:off x="0" y="1"/>
            <a:ext cx="12192000" cy="736270"/>
          </a:xfrm>
        </p:spPr>
        <p:txBody>
          <a:bodyPr/>
          <a:lstStyle/>
          <a:p>
            <a:r>
              <a:rPr lang="en-ZW" dirty="0"/>
              <a:t>4. A God-Planned Life</a:t>
            </a:r>
            <a:endParaRPr lang="en-US" dirty="0"/>
          </a:p>
        </p:txBody>
      </p:sp>
      <p:sp>
        <p:nvSpPr>
          <p:cNvPr id="3" name="Content Placeholder 2">
            <a:extLst>
              <a:ext uri="{FF2B5EF4-FFF2-40B4-BE49-F238E27FC236}">
                <a16:creationId xmlns:a16="http://schemas.microsoft.com/office/drawing/2014/main" id="{501DEEE7-8D17-404D-B0D5-2F2716C2A49C}"/>
              </a:ext>
            </a:extLst>
          </p:cNvPr>
          <p:cNvSpPr>
            <a:spLocks noGrp="1"/>
          </p:cNvSpPr>
          <p:nvPr>
            <p:ph sz="half" idx="1"/>
          </p:nvPr>
        </p:nvSpPr>
        <p:spPr>
          <a:xfrm>
            <a:off x="0" y="736270"/>
            <a:ext cx="6172200" cy="6121729"/>
          </a:xfrm>
        </p:spPr>
        <p:txBody>
          <a:bodyPr>
            <a:normAutofit/>
          </a:bodyPr>
          <a:lstStyle/>
          <a:p>
            <a:r>
              <a:rPr lang="en-ZW" b="1" cap="all" dirty="0"/>
              <a:t>LISTEN.</a:t>
            </a:r>
            <a:r>
              <a:rPr lang="en-ZW" dirty="0"/>
              <a:t> </a:t>
            </a:r>
            <a:r>
              <a:rPr lang="en-ZW" sz="3200" b="1" dirty="0"/>
              <a:t>Study God’s Word, pray, and watch for the leading of the Holy Spirit. God will never lead you to go against the principles of His character or His Word.</a:t>
            </a:r>
          </a:p>
          <a:p>
            <a:r>
              <a:rPr lang="en-ZW" b="1" cap="all" dirty="0"/>
              <a:t>WAIT.</a:t>
            </a:r>
            <a:r>
              <a:rPr lang="en-ZW" dirty="0"/>
              <a:t> </a:t>
            </a:r>
            <a:r>
              <a:rPr lang="en-ZW" b="1" dirty="0"/>
              <a:t>Sometimes God gives you more than one good choice. Waiting on God before you act allows Him to lead you more fully and give you more of the wisdom He has promised.</a:t>
            </a:r>
          </a:p>
          <a:p>
            <a:r>
              <a:rPr lang="en-ZW" b="1" dirty="0"/>
              <a:t>In addition to these four steps, there are three main avenues by which God speaks to us. If we pay close attention, He will show us His will:</a:t>
            </a:r>
          </a:p>
          <a:p>
            <a:endParaRPr lang="en-US" dirty="0"/>
          </a:p>
        </p:txBody>
      </p:sp>
      <p:pic>
        <p:nvPicPr>
          <p:cNvPr id="5" name="Content Placeholder 4">
            <a:extLst>
              <a:ext uri="{FF2B5EF4-FFF2-40B4-BE49-F238E27FC236}">
                <a16:creationId xmlns:a16="http://schemas.microsoft.com/office/drawing/2014/main" id="{773C5C06-CB17-304F-9D37-1D0536AFFA99}"/>
              </a:ext>
            </a:extLst>
          </p:cNvPr>
          <p:cNvPicPr>
            <a:picLocks noGrp="1" noChangeAspect="1"/>
          </p:cNvPicPr>
          <p:nvPr>
            <p:ph sz="half" idx="2"/>
          </p:nvPr>
        </p:nvPicPr>
        <p:blipFill>
          <a:blip r:embed="rId2"/>
          <a:stretch>
            <a:fillRect/>
          </a:stretch>
        </p:blipFill>
        <p:spPr>
          <a:xfrm>
            <a:off x="6172200" y="2125684"/>
            <a:ext cx="6012788" cy="3838163"/>
          </a:xfrm>
          <a:prstGeom prst="rect">
            <a:avLst/>
          </a:prstGeom>
        </p:spPr>
      </p:pic>
    </p:spTree>
    <p:extLst>
      <p:ext uri="{BB962C8B-B14F-4D97-AF65-F5344CB8AC3E}">
        <p14:creationId xmlns:p14="http://schemas.microsoft.com/office/powerpoint/2010/main" val="1162275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D7BE32-2C60-3846-BDE8-B0F45C92478F}"/>
              </a:ext>
            </a:extLst>
          </p:cNvPr>
          <p:cNvSpPr>
            <a:spLocks noGrp="1"/>
          </p:cNvSpPr>
          <p:nvPr>
            <p:ph idx="1"/>
          </p:nvPr>
        </p:nvSpPr>
        <p:spPr>
          <a:xfrm>
            <a:off x="0" y="0"/>
            <a:ext cx="12192000" cy="6858000"/>
          </a:xfrm>
        </p:spPr>
        <p:txBody>
          <a:bodyPr>
            <a:normAutofit/>
          </a:bodyPr>
          <a:lstStyle/>
          <a:p>
            <a:r>
              <a:rPr lang="en-ZW" b="1" cap="all" dirty="0"/>
              <a:t>STEP 1: THE BIBLE</a:t>
            </a:r>
            <a:br>
              <a:rPr lang="en-ZW" dirty="0"/>
            </a:br>
            <a:r>
              <a:rPr lang="en-ZW" sz="3200" b="1" dirty="0"/>
              <a:t>How does the psalmist describe the Bible, life’s Guidebook?</a:t>
            </a:r>
          </a:p>
          <a:p>
            <a:r>
              <a:rPr lang="en-ZW" sz="3200" b="1" dirty="0"/>
              <a:t>“Your word is a lamp to my feet and a light to my path” (Psalm 119:105).</a:t>
            </a:r>
          </a:p>
          <a:p>
            <a:r>
              <a:rPr lang="en-ZW" sz="3200" b="1" dirty="0"/>
              <a:t>What does Paul tell us we should learn from the life experiences of Bible characters?</a:t>
            </a:r>
          </a:p>
          <a:p>
            <a:r>
              <a:rPr lang="en-ZW" sz="3200" b="1" dirty="0"/>
              <a:t>“Now all these things happened to them as examples, and they were written for our admonition, upon whom the ends of the ages have come” (1 Corinthians 10:11).</a:t>
            </a:r>
          </a:p>
          <a:p>
            <a:r>
              <a:rPr lang="en-ZW" sz="3200" b="1" dirty="0"/>
              <a:t>God’s Word renews our minds and gives us insight (Romans 12:2; Psalm 119:99). Instead of just putting your finger on a random text, hoping for some guidance, try to absorb the mind of God</a:t>
            </a:r>
            <a:br>
              <a:rPr lang="en-ZW" sz="3200" b="1" dirty="0"/>
            </a:br>
            <a:r>
              <a:rPr lang="en-ZW" sz="3200" b="1" dirty="0"/>
              <a:t>by studying and meditating on many texts—the whole of God’s Word. A regular time for prayerful Bible study is best.</a:t>
            </a:r>
          </a:p>
          <a:p>
            <a:endParaRPr lang="en-US" dirty="0"/>
          </a:p>
        </p:txBody>
      </p:sp>
    </p:spTree>
    <p:extLst>
      <p:ext uri="{BB962C8B-B14F-4D97-AF65-F5344CB8AC3E}">
        <p14:creationId xmlns:p14="http://schemas.microsoft.com/office/powerpoint/2010/main" val="3331931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D7BE32-2C60-3846-BDE8-B0F45C92478F}"/>
              </a:ext>
            </a:extLst>
          </p:cNvPr>
          <p:cNvSpPr>
            <a:spLocks noGrp="1"/>
          </p:cNvSpPr>
          <p:nvPr>
            <p:ph idx="1"/>
          </p:nvPr>
        </p:nvSpPr>
        <p:spPr>
          <a:xfrm>
            <a:off x="0" y="0"/>
            <a:ext cx="12192000" cy="6858000"/>
          </a:xfrm>
        </p:spPr>
        <p:txBody>
          <a:bodyPr>
            <a:normAutofit/>
          </a:bodyPr>
          <a:lstStyle/>
          <a:p>
            <a:r>
              <a:rPr lang="en-ZW" b="1" cap="all" dirty="0"/>
              <a:t>STEP 2: PROVIDENTIAL CIRCUMSTANCES</a:t>
            </a:r>
            <a:br>
              <a:rPr lang="en-ZW" dirty="0"/>
            </a:br>
            <a:r>
              <a:rPr lang="en-ZW" sz="5400" b="1" dirty="0"/>
              <a:t>God also guides us by divinely-directed circumstances. </a:t>
            </a:r>
          </a:p>
          <a:p>
            <a:r>
              <a:rPr lang="en-ZW" sz="5400" b="1" dirty="0"/>
              <a:t>Psalm 23 depicts Him as the Good Shepherd. </a:t>
            </a:r>
          </a:p>
          <a:p>
            <a:r>
              <a:rPr lang="en-ZW" sz="5400" b="1" dirty="0"/>
              <a:t>A shepherd leads his sheep through lush valleys as well as through rocky ravines. </a:t>
            </a:r>
          </a:p>
          <a:p>
            <a:r>
              <a:rPr lang="en-ZW" sz="5400" b="1" dirty="0"/>
              <a:t>With Him by our side, we can benefit and learn from every experience.</a:t>
            </a:r>
          </a:p>
          <a:p>
            <a:endParaRPr lang="en-US" dirty="0"/>
          </a:p>
        </p:txBody>
      </p:sp>
    </p:spTree>
    <p:extLst>
      <p:ext uri="{BB962C8B-B14F-4D97-AF65-F5344CB8AC3E}">
        <p14:creationId xmlns:p14="http://schemas.microsoft.com/office/powerpoint/2010/main" val="305911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5A87-E40E-8243-8933-C79EC1302E89}"/>
              </a:ext>
            </a:extLst>
          </p:cNvPr>
          <p:cNvSpPr>
            <a:spLocks noGrp="1"/>
          </p:cNvSpPr>
          <p:nvPr>
            <p:ph type="title"/>
          </p:nvPr>
        </p:nvSpPr>
        <p:spPr>
          <a:xfrm>
            <a:off x="0" y="0"/>
            <a:ext cx="12192000" cy="712519"/>
          </a:xfrm>
        </p:spPr>
        <p:txBody>
          <a:bodyPr>
            <a:normAutofit/>
          </a:bodyPr>
          <a:lstStyle/>
          <a:p>
            <a:r>
              <a:rPr lang="en-ZW" sz="3600" b="1" cap="all" dirty="0">
                <a:solidFill>
                  <a:srgbClr val="000000"/>
                </a:solidFill>
                <a:latin typeface="halcom"/>
              </a:rPr>
              <a:t>STEP 3: DIRECT COMMUNICATION FROM GOD TO OUR HEARTS</a:t>
            </a:r>
            <a:endParaRPr lang="en-US" sz="3600" dirty="0"/>
          </a:p>
        </p:txBody>
      </p:sp>
      <p:sp>
        <p:nvSpPr>
          <p:cNvPr id="3" name="Content Placeholder 2">
            <a:extLst>
              <a:ext uri="{FF2B5EF4-FFF2-40B4-BE49-F238E27FC236}">
                <a16:creationId xmlns:a16="http://schemas.microsoft.com/office/drawing/2014/main" id="{CCEBD20F-389E-9B4C-89B4-5EDF05967121}"/>
              </a:ext>
            </a:extLst>
          </p:cNvPr>
          <p:cNvSpPr>
            <a:spLocks noGrp="1"/>
          </p:cNvSpPr>
          <p:nvPr>
            <p:ph sz="half" idx="1"/>
          </p:nvPr>
        </p:nvSpPr>
        <p:spPr>
          <a:xfrm>
            <a:off x="0" y="712518"/>
            <a:ext cx="6172200" cy="6145481"/>
          </a:xfrm>
        </p:spPr>
        <p:txBody>
          <a:bodyPr>
            <a:normAutofit fontScale="92500"/>
          </a:bodyPr>
          <a:lstStyle/>
          <a:p>
            <a:r>
              <a:rPr lang="en-ZW" sz="3200" b="1" dirty="0">
                <a:solidFill>
                  <a:srgbClr val="000000"/>
                </a:solidFill>
                <a:latin typeface="mrs-eaves-xl-serif"/>
              </a:rPr>
              <a:t>God also guides us by speaking to our conscience through the ministry of the Holy Spirit (1 Corinthians 2:10). Paul declares that the Spirit can enlighten “the eyes of your understanding” (Ephesians 1:18). Prayer enables us to talk directly with God. The more consistently we practice communicating with God, the more He is able to guide us. </a:t>
            </a:r>
          </a:p>
          <a:p>
            <a:r>
              <a:rPr lang="en-ZW" sz="3200" b="1" dirty="0">
                <a:solidFill>
                  <a:srgbClr val="000000"/>
                </a:solidFill>
                <a:latin typeface="mrs-eaves-xl-serif"/>
              </a:rPr>
              <a:t>He moulds both our inner impressions and our reasoning and judgment so we can see clearly the next step we need to take</a:t>
            </a:r>
            <a:r>
              <a:rPr lang="en-ZW" dirty="0">
                <a:solidFill>
                  <a:srgbClr val="000000"/>
                </a:solidFill>
                <a:latin typeface="mrs-eaves-xl-serif"/>
              </a:rPr>
              <a:t>.</a:t>
            </a:r>
            <a:endParaRPr lang="en-US" dirty="0"/>
          </a:p>
          <a:p>
            <a:endParaRPr lang="en-US" dirty="0"/>
          </a:p>
        </p:txBody>
      </p:sp>
      <p:pic>
        <p:nvPicPr>
          <p:cNvPr id="5" name="Content Placeholder 4">
            <a:extLst>
              <a:ext uri="{FF2B5EF4-FFF2-40B4-BE49-F238E27FC236}">
                <a16:creationId xmlns:a16="http://schemas.microsoft.com/office/drawing/2014/main" id="{CE5093CC-D967-DA4A-A32E-649F5E233BF3}"/>
              </a:ext>
            </a:extLst>
          </p:cNvPr>
          <p:cNvPicPr>
            <a:picLocks noGrp="1" noChangeAspect="1"/>
          </p:cNvPicPr>
          <p:nvPr>
            <p:ph sz="half" idx="2"/>
          </p:nvPr>
        </p:nvPicPr>
        <p:blipFill>
          <a:blip r:embed="rId2"/>
          <a:stretch>
            <a:fillRect/>
          </a:stretch>
        </p:blipFill>
        <p:spPr>
          <a:xfrm>
            <a:off x="6172200" y="2066306"/>
            <a:ext cx="6015558" cy="3398790"/>
          </a:xfrm>
          <a:prstGeom prst="rect">
            <a:avLst/>
          </a:prstGeom>
        </p:spPr>
      </p:pic>
    </p:spTree>
    <p:extLst>
      <p:ext uri="{BB962C8B-B14F-4D97-AF65-F5344CB8AC3E}">
        <p14:creationId xmlns:p14="http://schemas.microsoft.com/office/powerpoint/2010/main" val="891695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CC227C-0BC9-DA49-8D87-D60959AF5763}"/>
              </a:ext>
            </a:extLst>
          </p:cNvPr>
          <p:cNvPicPr>
            <a:picLocks noChangeAspect="1"/>
          </p:cNvPicPr>
          <p:nvPr/>
        </p:nvPicPr>
        <p:blipFill>
          <a:blip r:embed="rId2"/>
          <a:stretch>
            <a:fillRect/>
          </a:stretch>
        </p:blipFill>
        <p:spPr>
          <a:xfrm>
            <a:off x="2363189" y="2552700"/>
            <a:ext cx="7620000" cy="4305300"/>
          </a:xfrm>
          <a:prstGeom prst="rect">
            <a:avLst/>
          </a:prstGeom>
        </p:spPr>
      </p:pic>
      <p:sp>
        <p:nvSpPr>
          <p:cNvPr id="4" name="Rectangle 3">
            <a:extLst>
              <a:ext uri="{FF2B5EF4-FFF2-40B4-BE49-F238E27FC236}">
                <a16:creationId xmlns:a16="http://schemas.microsoft.com/office/drawing/2014/main" id="{7751DD6C-CC2F-C541-B898-5F163DC115C6}"/>
              </a:ext>
            </a:extLst>
          </p:cNvPr>
          <p:cNvSpPr/>
          <p:nvPr/>
        </p:nvSpPr>
        <p:spPr>
          <a:xfrm>
            <a:off x="2363189" y="0"/>
            <a:ext cx="7620000" cy="2062103"/>
          </a:xfrm>
          <a:prstGeom prst="rect">
            <a:avLst/>
          </a:prstGeom>
        </p:spPr>
        <p:txBody>
          <a:bodyPr wrap="square">
            <a:spAutoFit/>
          </a:bodyPr>
          <a:lstStyle/>
          <a:p>
            <a:r>
              <a:rPr lang="en-ZW" sz="3200" b="1" dirty="0">
                <a:latin typeface="halcom"/>
              </a:rPr>
              <a:t>Thought Question: We can know God’s plan for our life by Bible study, divinely directed circumstances, and by God speaking directly to our hearts. (True or False)</a:t>
            </a:r>
            <a:endParaRPr lang="en-US" sz="3200" b="1" dirty="0"/>
          </a:p>
        </p:txBody>
      </p:sp>
    </p:spTree>
    <p:extLst>
      <p:ext uri="{BB962C8B-B14F-4D97-AF65-F5344CB8AC3E}">
        <p14:creationId xmlns:p14="http://schemas.microsoft.com/office/powerpoint/2010/main" val="2098971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1B04F-F803-D941-8806-E9CB94B0B849}"/>
              </a:ext>
            </a:extLst>
          </p:cNvPr>
          <p:cNvSpPr>
            <a:spLocks noGrp="1"/>
          </p:cNvSpPr>
          <p:nvPr>
            <p:ph type="title"/>
          </p:nvPr>
        </p:nvSpPr>
        <p:spPr>
          <a:xfrm>
            <a:off x="0" y="1"/>
            <a:ext cx="12192000" cy="641268"/>
          </a:xfrm>
        </p:spPr>
        <p:txBody>
          <a:bodyPr>
            <a:normAutofit fontScale="90000"/>
          </a:bodyPr>
          <a:lstStyle/>
          <a:p>
            <a:br>
              <a:rPr lang="en-ZW" dirty="0"/>
            </a:br>
            <a:r>
              <a:rPr lang="en-ZW" dirty="0"/>
              <a:t>5. Understanding God’s Will</a:t>
            </a:r>
            <a:br>
              <a:rPr lang="en-ZW" dirty="0"/>
            </a:br>
            <a:endParaRPr lang="en-US" dirty="0"/>
          </a:p>
        </p:txBody>
      </p:sp>
      <p:sp>
        <p:nvSpPr>
          <p:cNvPr id="3" name="Content Placeholder 2">
            <a:extLst>
              <a:ext uri="{FF2B5EF4-FFF2-40B4-BE49-F238E27FC236}">
                <a16:creationId xmlns:a16="http://schemas.microsoft.com/office/drawing/2014/main" id="{AFBC6786-7C0B-0247-8F58-4EA359CC6C0D}"/>
              </a:ext>
            </a:extLst>
          </p:cNvPr>
          <p:cNvSpPr>
            <a:spLocks noGrp="1"/>
          </p:cNvSpPr>
          <p:nvPr>
            <p:ph idx="1"/>
          </p:nvPr>
        </p:nvSpPr>
        <p:spPr>
          <a:xfrm>
            <a:off x="0" y="641268"/>
            <a:ext cx="12192000" cy="6216731"/>
          </a:xfrm>
        </p:spPr>
        <p:txBody>
          <a:bodyPr>
            <a:normAutofit lnSpcReduction="10000"/>
          </a:bodyPr>
          <a:lstStyle/>
          <a:p>
            <a:r>
              <a:rPr lang="en-ZW" b="1" cap="all" dirty="0"/>
              <a:t>HOW CAN YOU BE SURE</a:t>
            </a:r>
            <a:r>
              <a:rPr lang="en-ZW" dirty="0"/>
              <a:t> </a:t>
            </a:r>
            <a:r>
              <a:rPr lang="en-ZW" sz="4000" b="1" dirty="0"/>
              <a:t>that you are living a God-directed life and not just following your own inclinations and impulses? The Bible cautions us about just such a trap:</a:t>
            </a:r>
          </a:p>
          <a:p>
            <a:r>
              <a:rPr lang="en-ZW" sz="4000" b="1" dirty="0"/>
              <a:t>“There is a way that seems right to a man, but its end is the way of death” (Proverbs 16:25).</a:t>
            </a:r>
          </a:p>
          <a:p>
            <a:r>
              <a:rPr lang="en-ZW" sz="4000" b="1" dirty="0"/>
              <a:t>It’s easy to rationalize the problem areas of our lives. We make excuses for our </a:t>
            </a:r>
            <a:r>
              <a:rPr lang="en-ZW" sz="4000" b="1" dirty="0" err="1"/>
              <a:t>behavior</a:t>
            </a:r>
            <a:r>
              <a:rPr lang="en-ZW" sz="4000" b="1" dirty="0"/>
              <a:t> even when we know it is not in harmony with God’s will. </a:t>
            </a:r>
          </a:p>
          <a:p>
            <a:r>
              <a:rPr lang="en-ZW" sz="4000" b="1" dirty="0"/>
              <a:t>Some people tell themselves things like, “God understands my situation,” “God wants me to be happy,” or “What I’m doing isn’t really hurting anyone.”</a:t>
            </a:r>
          </a:p>
          <a:p>
            <a:endParaRPr lang="en-US" dirty="0"/>
          </a:p>
        </p:txBody>
      </p:sp>
    </p:spTree>
    <p:extLst>
      <p:ext uri="{BB962C8B-B14F-4D97-AF65-F5344CB8AC3E}">
        <p14:creationId xmlns:p14="http://schemas.microsoft.com/office/powerpoint/2010/main" val="2132949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1B04F-F803-D941-8806-E9CB94B0B849}"/>
              </a:ext>
            </a:extLst>
          </p:cNvPr>
          <p:cNvSpPr>
            <a:spLocks noGrp="1"/>
          </p:cNvSpPr>
          <p:nvPr>
            <p:ph type="title"/>
          </p:nvPr>
        </p:nvSpPr>
        <p:spPr>
          <a:xfrm>
            <a:off x="0" y="1"/>
            <a:ext cx="12192000" cy="641268"/>
          </a:xfrm>
        </p:spPr>
        <p:txBody>
          <a:bodyPr>
            <a:normAutofit fontScale="90000"/>
          </a:bodyPr>
          <a:lstStyle/>
          <a:p>
            <a:br>
              <a:rPr lang="en-ZW" dirty="0"/>
            </a:br>
            <a:r>
              <a:rPr lang="en-ZW" dirty="0"/>
              <a:t>5. Understanding God’s Will</a:t>
            </a:r>
            <a:br>
              <a:rPr lang="en-ZW" dirty="0"/>
            </a:br>
            <a:endParaRPr lang="en-US" dirty="0"/>
          </a:p>
        </p:txBody>
      </p:sp>
      <p:sp>
        <p:nvSpPr>
          <p:cNvPr id="3" name="Content Placeholder 2">
            <a:extLst>
              <a:ext uri="{FF2B5EF4-FFF2-40B4-BE49-F238E27FC236}">
                <a16:creationId xmlns:a16="http://schemas.microsoft.com/office/drawing/2014/main" id="{AFBC6786-7C0B-0247-8F58-4EA359CC6C0D}"/>
              </a:ext>
            </a:extLst>
          </p:cNvPr>
          <p:cNvSpPr>
            <a:spLocks noGrp="1"/>
          </p:cNvSpPr>
          <p:nvPr>
            <p:ph idx="1"/>
          </p:nvPr>
        </p:nvSpPr>
        <p:spPr>
          <a:xfrm>
            <a:off x="0" y="641268"/>
            <a:ext cx="12192000" cy="6216731"/>
          </a:xfrm>
        </p:spPr>
        <p:txBody>
          <a:bodyPr>
            <a:normAutofit/>
          </a:bodyPr>
          <a:lstStyle/>
          <a:p>
            <a:r>
              <a:rPr lang="en-ZW" sz="3600" b="1" dirty="0"/>
              <a:t>Our actions and feelings must harmonize with Bible teaching. God has a plan for each of us, but that plan will never involve disobedience to His Word. </a:t>
            </a:r>
          </a:p>
          <a:p>
            <a:r>
              <a:rPr lang="en-ZW" sz="3600" b="1" dirty="0"/>
              <a:t>It’s never safe to conclude that God is leading us if our actions are out of harmony with any of the three points discussed above—the Bible, providential circumstances, and God speaking to us through the Holy Spirit.</a:t>
            </a:r>
          </a:p>
          <a:p>
            <a:r>
              <a:rPr lang="en-ZW" sz="3600" b="1" dirty="0"/>
              <a:t>What is the final test for determining a right course of action?</a:t>
            </a:r>
          </a:p>
          <a:p>
            <a:r>
              <a:rPr lang="en-ZW" sz="3600" b="1" dirty="0"/>
              <a:t>“To the law and to the testimony! If they do not speak according to this word, it is because there is no light in them” (Isaiah 8:20).</a:t>
            </a:r>
          </a:p>
          <a:p>
            <a:endParaRPr lang="en-ZW" sz="3200" b="1" dirty="0"/>
          </a:p>
          <a:p>
            <a:endParaRPr lang="en-US" dirty="0"/>
          </a:p>
        </p:txBody>
      </p:sp>
    </p:spTree>
    <p:extLst>
      <p:ext uri="{BB962C8B-B14F-4D97-AF65-F5344CB8AC3E}">
        <p14:creationId xmlns:p14="http://schemas.microsoft.com/office/powerpoint/2010/main" val="3063612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1B04F-F803-D941-8806-E9CB94B0B849}"/>
              </a:ext>
            </a:extLst>
          </p:cNvPr>
          <p:cNvSpPr>
            <a:spLocks noGrp="1"/>
          </p:cNvSpPr>
          <p:nvPr>
            <p:ph type="title"/>
          </p:nvPr>
        </p:nvSpPr>
        <p:spPr>
          <a:xfrm>
            <a:off x="0" y="1"/>
            <a:ext cx="12192000" cy="641268"/>
          </a:xfrm>
        </p:spPr>
        <p:txBody>
          <a:bodyPr>
            <a:normAutofit fontScale="90000"/>
          </a:bodyPr>
          <a:lstStyle/>
          <a:p>
            <a:br>
              <a:rPr lang="en-ZW" dirty="0"/>
            </a:br>
            <a:r>
              <a:rPr lang="en-ZW" dirty="0"/>
              <a:t>5. Understanding God’s Will</a:t>
            </a:r>
            <a:br>
              <a:rPr lang="en-ZW" dirty="0"/>
            </a:br>
            <a:endParaRPr lang="en-US" dirty="0"/>
          </a:p>
        </p:txBody>
      </p:sp>
      <p:sp>
        <p:nvSpPr>
          <p:cNvPr id="3" name="Content Placeholder 2">
            <a:extLst>
              <a:ext uri="{FF2B5EF4-FFF2-40B4-BE49-F238E27FC236}">
                <a16:creationId xmlns:a16="http://schemas.microsoft.com/office/drawing/2014/main" id="{AFBC6786-7C0B-0247-8F58-4EA359CC6C0D}"/>
              </a:ext>
            </a:extLst>
          </p:cNvPr>
          <p:cNvSpPr>
            <a:spLocks noGrp="1"/>
          </p:cNvSpPr>
          <p:nvPr>
            <p:ph idx="1"/>
          </p:nvPr>
        </p:nvSpPr>
        <p:spPr>
          <a:xfrm>
            <a:off x="0" y="641268"/>
            <a:ext cx="12192000" cy="6216731"/>
          </a:xfrm>
        </p:spPr>
        <p:txBody>
          <a:bodyPr>
            <a:normAutofit fontScale="92500" lnSpcReduction="20000"/>
          </a:bodyPr>
          <a:lstStyle/>
          <a:p>
            <a:r>
              <a:rPr lang="en-ZW" sz="4000" b="1" dirty="0"/>
              <a:t>The Bible presents at least four tests that can be applied to those who claim to speak for God through prophecy, miracles, or other spiritual gifts. Isaiah 8:20 presents one of the tests and that is agreement with God’s word, the Bible. Others include. Fulfilment of their Prophecy—Jeremiah 28:9. Their fruits Matthew 7:20. and The Witness to Jesus—1 John 4:1, 2. While counterfeit prophets may pass one or two of these tests, a true prophet will pass them all.</a:t>
            </a:r>
          </a:p>
          <a:p>
            <a:r>
              <a:rPr lang="en-ZW" sz="4000" b="1" dirty="0"/>
              <a:t>• 1 John 4:1 Beloved, do not believe every spirit, but test the spirits to</a:t>
            </a:r>
          </a:p>
          <a:p>
            <a:r>
              <a:rPr lang="en-ZW" sz="4000" b="1" dirty="0"/>
              <a:t>see whether they are from God, for many false prophets have gone</a:t>
            </a:r>
          </a:p>
          <a:p>
            <a:r>
              <a:rPr lang="en-ZW" sz="4000" b="1" dirty="0"/>
              <a:t>out into the world.</a:t>
            </a:r>
          </a:p>
          <a:p>
            <a:endParaRPr lang="en-ZW" sz="3200" b="1" dirty="0"/>
          </a:p>
          <a:p>
            <a:endParaRPr lang="en-US" dirty="0"/>
          </a:p>
        </p:txBody>
      </p:sp>
    </p:spTree>
    <p:extLst>
      <p:ext uri="{BB962C8B-B14F-4D97-AF65-F5344CB8AC3E}">
        <p14:creationId xmlns:p14="http://schemas.microsoft.com/office/powerpoint/2010/main" val="1891124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2043E-1197-814A-8E03-2069BBE7B8A1}"/>
              </a:ext>
            </a:extLst>
          </p:cNvPr>
          <p:cNvSpPr>
            <a:spLocks noGrp="1"/>
          </p:cNvSpPr>
          <p:nvPr>
            <p:ph type="title"/>
          </p:nvPr>
        </p:nvSpPr>
        <p:spPr>
          <a:xfrm>
            <a:off x="0" y="0"/>
            <a:ext cx="12192000" cy="724395"/>
          </a:xfrm>
        </p:spPr>
        <p:txBody>
          <a:bodyPr/>
          <a:lstStyle/>
          <a:p>
            <a:r>
              <a:rPr lang="en-ZW" dirty="0"/>
              <a:t>6. Submitting to God’s Plan</a:t>
            </a:r>
            <a:endParaRPr lang="en-US" dirty="0"/>
          </a:p>
        </p:txBody>
      </p:sp>
      <p:sp>
        <p:nvSpPr>
          <p:cNvPr id="3" name="Content Placeholder 2">
            <a:extLst>
              <a:ext uri="{FF2B5EF4-FFF2-40B4-BE49-F238E27FC236}">
                <a16:creationId xmlns:a16="http://schemas.microsoft.com/office/drawing/2014/main" id="{D348645E-21D2-6C47-AE74-8E992E56AD4C}"/>
              </a:ext>
            </a:extLst>
          </p:cNvPr>
          <p:cNvSpPr>
            <a:spLocks noGrp="1"/>
          </p:cNvSpPr>
          <p:nvPr>
            <p:ph sz="half" idx="1"/>
          </p:nvPr>
        </p:nvSpPr>
        <p:spPr>
          <a:xfrm>
            <a:off x="0" y="724394"/>
            <a:ext cx="6172200" cy="6133605"/>
          </a:xfrm>
        </p:spPr>
        <p:txBody>
          <a:bodyPr>
            <a:normAutofit lnSpcReduction="10000"/>
          </a:bodyPr>
          <a:lstStyle/>
          <a:p>
            <a:r>
              <a:rPr lang="en-ZW" b="1" cap="all" dirty="0"/>
              <a:t>WHEN THE DEVIL CAME </a:t>
            </a:r>
            <a:r>
              <a:rPr lang="en-ZW" sz="3200" b="1" dirty="0"/>
              <a:t>to tempt Jesus in the wilderness, he attacked Jesus on the issue of submission. The devil suggested, “If you will only forgo the painful sacrifices your Father has planned for you, I’ll give you the world in the palm of your hand—with fame, fortune, and a comfortable lifestyle.” Satan even quoted Scripture in an attempt to lead Jesus astray. But each time, Jesus fought him off with the words, “It is written” (Matthew 4:1-11).</a:t>
            </a:r>
          </a:p>
          <a:p>
            <a:endParaRPr lang="en-US" dirty="0"/>
          </a:p>
        </p:txBody>
      </p:sp>
      <p:pic>
        <p:nvPicPr>
          <p:cNvPr id="5" name="Content Placeholder 4">
            <a:extLst>
              <a:ext uri="{FF2B5EF4-FFF2-40B4-BE49-F238E27FC236}">
                <a16:creationId xmlns:a16="http://schemas.microsoft.com/office/drawing/2014/main" id="{1C30C423-3C11-6D48-8496-B9253456929F}"/>
              </a:ext>
            </a:extLst>
          </p:cNvPr>
          <p:cNvPicPr>
            <a:picLocks noGrp="1" noChangeAspect="1"/>
          </p:cNvPicPr>
          <p:nvPr>
            <p:ph sz="half" idx="2"/>
          </p:nvPr>
        </p:nvPicPr>
        <p:blipFill>
          <a:blip r:embed="rId2"/>
          <a:stretch>
            <a:fillRect/>
          </a:stretch>
        </p:blipFill>
        <p:spPr>
          <a:xfrm>
            <a:off x="6172200" y="1911927"/>
            <a:ext cx="6015992" cy="3669755"/>
          </a:xfrm>
          <a:prstGeom prst="rect">
            <a:avLst/>
          </a:prstGeom>
        </p:spPr>
      </p:pic>
    </p:spTree>
    <p:extLst>
      <p:ext uri="{BB962C8B-B14F-4D97-AF65-F5344CB8AC3E}">
        <p14:creationId xmlns:p14="http://schemas.microsoft.com/office/powerpoint/2010/main" val="2252942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B328-1060-7241-91D8-B5FF6694DD87}"/>
              </a:ext>
            </a:extLst>
          </p:cNvPr>
          <p:cNvSpPr>
            <a:spLocks noGrp="1"/>
          </p:cNvSpPr>
          <p:nvPr>
            <p:ph type="title"/>
          </p:nvPr>
        </p:nvSpPr>
        <p:spPr>
          <a:xfrm>
            <a:off x="0" y="1"/>
            <a:ext cx="12192000" cy="688768"/>
          </a:xfrm>
        </p:spPr>
        <p:txBody>
          <a:bodyPr>
            <a:normAutofit fontScale="90000"/>
          </a:bodyPr>
          <a:lstStyle/>
          <a:p>
            <a:br>
              <a:rPr lang="en-ZW" dirty="0"/>
            </a:br>
            <a:r>
              <a:rPr lang="en-ZW" dirty="0"/>
              <a:t>God’s Plan for My Life</a:t>
            </a:r>
            <a:br>
              <a:rPr lang="en-ZW" dirty="0"/>
            </a:br>
            <a:endParaRPr lang="en-US" dirty="0"/>
          </a:p>
        </p:txBody>
      </p:sp>
      <p:sp>
        <p:nvSpPr>
          <p:cNvPr id="3" name="Content Placeholder 2">
            <a:extLst>
              <a:ext uri="{FF2B5EF4-FFF2-40B4-BE49-F238E27FC236}">
                <a16:creationId xmlns:a16="http://schemas.microsoft.com/office/drawing/2014/main" id="{C7FD7B50-583B-6E4E-BAB5-C3DC78AC75C2}"/>
              </a:ext>
            </a:extLst>
          </p:cNvPr>
          <p:cNvSpPr>
            <a:spLocks noGrp="1"/>
          </p:cNvSpPr>
          <p:nvPr>
            <p:ph idx="1"/>
          </p:nvPr>
        </p:nvSpPr>
        <p:spPr>
          <a:xfrm>
            <a:off x="0" y="688768"/>
            <a:ext cx="12192000" cy="6169231"/>
          </a:xfrm>
        </p:spPr>
        <p:txBody>
          <a:bodyPr>
            <a:normAutofit fontScale="92500"/>
          </a:bodyPr>
          <a:lstStyle/>
          <a:p>
            <a:r>
              <a:rPr lang="en-ZW" sz="3600" b="1" dirty="0"/>
              <a:t>Surprised, the young man said, “Tell me more!”</a:t>
            </a:r>
          </a:p>
          <a:p>
            <a:r>
              <a:rPr lang="en-ZW" sz="3600" b="1" dirty="0"/>
              <a:t>As the minister thumbed through another book, he added, “Another historian, a contemporary of Pliny, was Tacitus. </a:t>
            </a:r>
          </a:p>
          <a:p>
            <a:r>
              <a:rPr lang="en-ZW" sz="3600" b="1" dirty="0"/>
              <a:t>In his </a:t>
            </a:r>
            <a:r>
              <a:rPr lang="en-ZW" sz="3600" b="1" i="1" dirty="0"/>
              <a:t>Annals</a:t>
            </a:r>
            <a:r>
              <a:rPr lang="en-ZW" sz="3600" b="1" dirty="0"/>
              <a:t> (Book 15 in chapter 44) he tells of Nero’s hatred for, and persecution of, the Christians at the time of the burning of Rome. </a:t>
            </a:r>
          </a:p>
          <a:p>
            <a:r>
              <a:rPr lang="en-ZW" sz="3600" b="1" dirty="0"/>
              <a:t>Tacitus explains that the term, “Christian,” comes from the name, “Christ.” He mentions that Jesus Christ, the founder of the Christian religion, had been put to death by Pontius Pilate, procurator of Judea during the reign of Emperor Tiberius. </a:t>
            </a:r>
          </a:p>
          <a:p>
            <a:r>
              <a:rPr lang="en-ZW" sz="3600" b="1" dirty="0"/>
              <a:t>The details that Tacitus provides are an exact match for the events, names, and places given in the Bible.”</a:t>
            </a:r>
          </a:p>
        </p:txBody>
      </p:sp>
    </p:spTree>
    <p:extLst>
      <p:ext uri="{BB962C8B-B14F-4D97-AF65-F5344CB8AC3E}">
        <p14:creationId xmlns:p14="http://schemas.microsoft.com/office/powerpoint/2010/main" val="1659627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2043E-1197-814A-8E03-2069BBE7B8A1}"/>
              </a:ext>
            </a:extLst>
          </p:cNvPr>
          <p:cNvSpPr>
            <a:spLocks noGrp="1"/>
          </p:cNvSpPr>
          <p:nvPr>
            <p:ph type="title"/>
          </p:nvPr>
        </p:nvSpPr>
        <p:spPr>
          <a:xfrm>
            <a:off x="0" y="0"/>
            <a:ext cx="12192000" cy="688769"/>
          </a:xfrm>
        </p:spPr>
        <p:txBody>
          <a:bodyPr>
            <a:normAutofit fontScale="90000"/>
          </a:bodyPr>
          <a:lstStyle/>
          <a:p>
            <a:r>
              <a:rPr lang="en-ZW" dirty="0"/>
              <a:t>6. Submitting to God’s Plan</a:t>
            </a:r>
            <a:endParaRPr lang="en-US" dirty="0"/>
          </a:p>
        </p:txBody>
      </p:sp>
      <p:sp>
        <p:nvSpPr>
          <p:cNvPr id="3" name="Content Placeholder 2">
            <a:extLst>
              <a:ext uri="{FF2B5EF4-FFF2-40B4-BE49-F238E27FC236}">
                <a16:creationId xmlns:a16="http://schemas.microsoft.com/office/drawing/2014/main" id="{D348645E-21D2-6C47-AE74-8E992E56AD4C}"/>
              </a:ext>
            </a:extLst>
          </p:cNvPr>
          <p:cNvSpPr>
            <a:spLocks noGrp="1"/>
          </p:cNvSpPr>
          <p:nvPr>
            <p:ph sz="half" idx="1"/>
          </p:nvPr>
        </p:nvSpPr>
        <p:spPr>
          <a:xfrm>
            <a:off x="0" y="688768"/>
            <a:ext cx="5802770" cy="6169231"/>
          </a:xfrm>
        </p:spPr>
        <p:txBody>
          <a:bodyPr>
            <a:normAutofit lnSpcReduction="10000"/>
          </a:bodyPr>
          <a:lstStyle/>
          <a:p>
            <a:r>
              <a:rPr lang="en-ZW" sz="4000" b="1" dirty="0"/>
              <a:t>One powerful lesson we can learn from the life of Jesus is submission to the Father’s will. </a:t>
            </a:r>
          </a:p>
          <a:p>
            <a:r>
              <a:rPr lang="en-ZW" sz="4000" b="1" dirty="0"/>
              <a:t>Even amid the terrible agony of Gethsemane, He cried out, “O My Father, if it is possible, let this cup pass from Me; nevertheless, not as I will, but as You will” (Matthew26:39)</a:t>
            </a:r>
          </a:p>
          <a:p>
            <a:endParaRPr lang="en-US" dirty="0"/>
          </a:p>
        </p:txBody>
      </p:sp>
      <p:pic>
        <p:nvPicPr>
          <p:cNvPr id="5" name="Content Placeholder 4">
            <a:extLst>
              <a:ext uri="{FF2B5EF4-FFF2-40B4-BE49-F238E27FC236}">
                <a16:creationId xmlns:a16="http://schemas.microsoft.com/office/drawing/2014/main" id="{1C30C423-3C11-6D48-8496-B9253456929F}"/>
              </a:ext>
            </a:extLst>
          </p:cNvPr>
          <p:cNvPicPr>
            <a:picLocks noGrp="1" noChangeAspect="1"/>
          </p:cNvPicPr>
          <p:nvPr>
            <p:ph sz="half" idx="2"/>
          </p:nvPr>
        </p:nvPicPr>
        <p:blipFill>
          <a:blip r:embed="rId2"/>
          <a:stretch>
            <a:fillRect/>
          </a:stretch>
        </p:blipFill>
        <p:spPr>
          <a:xfrm>
            <a:off x="5802770" y="1911927"/>
            <a:ext cx="6385422" cy="3895107"/>
          </a:xfrm>
          <a:prstGeom prst="rect">
            <a:avLst/>
          </a:prstGeom>
        </p:spPr>
      </p:pic>
    </p:spTree>
    <p:extLst>
      <p:ext uri="{BB962C8B-B14F-4D97-AF65-F5344CB8AC3E}">
        <p14:creationId xmlns:p14="http://schemas.microsoft.com/office/powerpoint/2010/main" val="136598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856C7-DD55-7C42-9F5F-8ED02CBD869E}"/>
              </a:ext>
            </a:extLst>
          </p:cNvPr>
          <p:cNvSpPr>
            <a:spLocks noGrp="1"/>
          </p:cNvSpPr>
          <p:nvPr>
            <p:ph type="title"/>
          </p:nvPr>
        </p:nvSpPr>
        <p:spPr>
          <a:xfrm>
            <a:off x="0" y="0"/>
            <a:ext cx="12192000" cy="724395"/>
          </a:xfrm>
        </p:spPr>
        <p:txBody>
          <a:bodyPr/>
          <a:lstStyle/>
          <a:p>
            <a:r>
              <a:rPr lang="en-ZW" dirty="0"/>
              <a:t>6. Submitting to God’s Plan</a:t>
            </a:r>
            <a:endParaRPr lang="en-US" dirty="0"/>
          </a:p>
        </p:txBody>
      </p:sp>
      <p:pic>
        <p:nvPicPr>
          <p:cNvPr id="5" name="Content Placeholder 4">
            <a:extLst>
              <a:ext uri="{FF2B5EF4-FFF2-40B4-BE49-F238E27FC236}">
                <a16:creationId xmlns:a16="http://schemas.microsoft.com/office/drawing/2014/main" id="{0114D0DB-F417-354A-8161-DA4CDBEEC124}"/>
              </a:ext>
            </a:extLst>
          </p:cNvPr>
          <p:cNvPicPr>
            <a:picLocks noGrp="1" noChangeAspect="1"/>
          </p:cNvPicPr>
          <p:nvPr>
            <p:ph sz="half" idx="1"/>
          </p:nvPr>
        </p:nvPicPr>
        <p:blipFill>
          <a:blip r:embed="rId2"/>
          <a:stretch>
            <a:fillRect/>
          </a:stretch>
        </p:blipFill>
        <p:spPr>
          <a:xfrm>
            <a:off x="7422079" y="1064635"/>
            <a:ext cx="4789182" cy="5793365"/>
          </a:xfrm>
          <a:prstGeom prst="rect">
            <a:avLst/>
          </a:prstGeom>
        </p:spPr>
      </p:pic>
      <p:sp>
        <p:nvSpPr>
          <p:cNvPr id="4" name="Content Placeholder 3">
            <a:extLst>
              <a:ext uri="{FF2B5EF4-FFF2-40B4-BE49-F238E27FC236}">
                <a16:creationId xmlns:a16="http://schemas.microsoft.com/office/drawing/2014/main" id="{3EF7E290-8D0D-1A4D-B732-B0D741BD841A}"/>
              </a:ext>
            </a:extLst>
          </p:cNvPr>
          <p:cNvSpPr>
            <a:spLocks noGrp="1"/>
          </p:cNvSpPr>
          <p:nvPr>
            <p:ph sz="half" idx="2"/>
          </p:nvPr>
        </p:nvSpPr>
        <p:spPr>
          <a:xfrm>
            <a:off x="-1" y="1064635"/>
            <a:ext cx="7422079" cy="5793365"/>
          </a:xfrm>
        </p:spPr>
        <p:txBody>
          <a:bodyPr>
            <a:normAutofit fontScale="92500"/>
          </a:bodyPr>
          <a:lstStyle/>
          <a:p>
            <a:r>
              <a:rPr lang="en-ZW" sz="3200" b="1" dirty="0"/>
              <a:t>After three years of His ministry, living each day in harmony with the Father’s plan, Christ’s dying words were: “It is finished” (John 19:30). Jesus was really saying, “My God-planned life is now complete and fulfilled.”</a:t>
            </a:r>
          </a:p>
          <a:p>
            <a:r>
              <a:rPr lang="en-ZW" sz="3200" b="1" dirty="0"/>
              <a:t>As you begin to hear God’s voice speaking clearly through His Word, providential circumstances, and through His direct leading in your life, you can learn to accept His guidance wholeheartedly. </a:t>
            </a:r>
          </a:p>
          <a:p>
            <a:r>
              <a:rPr lang="en-ZW" sz="3200" b="1" dirty="0"/>
              <a:t>You too can discover the joy of a well-planned existence—a God-guided life.</a:t>
            </a:r>
          </a:p>
          <a:p>
            <a:endParaRPr lang="en-US" dirty="0"/>
          </a:p>
        </p:txBody>
      </p:sp>
    </p:spTree>
    <p:extLst>
      <p:ext uri="{BB962C8B-B14F-4D97-AF65-F5344CB8AC3E}">
        <p14:creationId xmlns:p14="http://schemas.microsoft.com/office/powerpoint/2010/main" val="3813070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BBB7F-A0BF-DE41-8700-2A921C4D3F59}"/>
              </a:ext>
            </a:extLst>
          </p:cNvPr>
          <p:cNvSpPr>
            <a:spLocks noGrp="1"/>
          </p:cNvSpPr>
          <p:nvPr>
            <p:ph type="title"/>
          </p:nvPr>
        </p:nvSpPr>
        <p:spPr>
          <a:xfrm>
            <a:off x="0" y="0"/>
            <a:ext cx="12192000" cy="855023"/>
          </a:xfrm>
        </p:spPr>
        <p:txBody>
          <a:bodyPr>
            <a:normAutofit fontScale="90000"/>
          </a:bodyPr>
          <a:lstStyle/>
          <a:p>
            <a:br>
              <a:rPr lang="en-ZW" dirty="0"/>
            </a:br>
            <a:r>
              <a:rPr lang="en-ZW" dirty="0"/>
              <a:t>Decision &amp; Prayer</a:t>
            </a:r>
            <a:br>
              <a:rPr lang="en-ZW" dirty="0"/>
            </a:br>
            <a:endParaRPr lang="en-US" dirty="0"/>
          </a:p>
        </p:txBody>
      </p:sp>
      <p:sp>
        <p:nvSpPr>
          <p:cNvPr id="3" name="Content Placeholder 2">
            <a:extLst>
              <a:ext uri="{FF2B5EF4-FFF2-40B4-BE49-F238E27FC236}">
                <a16:creationId xmlns:a16="http://schemas.microsoft.com/office/drawing/2014/main" id="{B0714B22-6573-1C4D-81DC-053B6E0B9793}"/>
              </a:ext>
            </a:extLst>
          </p:cNvPr>
          <p:cNvSpPr>
            <a:spLocks noGrp="1"/>
          </p:cNvSpPr>
          <p:nvPr>
            <p:ph idx="1"/>
          </p:nvPr>
        </p:nvSpPr>
        <p:spPr>
          <a:xfrm>
            <a:off x="0" y="855022"/>
            <a:ext cx="12192000" cy="6002977"/>
          </a:xfrm>
        </p:spPr>
        <p:txBody>
          <a:bodyPr>
            <a:normAutofit fontScale="92500" lnSpcReduction="20000"/>
          </a:bodyPr>
          <a:lstStyle/>
          <a:p>
            <a:r>
              <a:rPr lang="en-ZW" b="1" cap="all" dirty="0"/>
              <a:t>MY PRAYER: </a:t>
            </a:r>
            <a:r>
              <a:rPr lang="en-ZW" sz="3200" b="1" dirty="0"/>
              <a:t>If you've never prayed before, that's okay. Here is a short prayer to get you started, if you want to read these words aloud to God or say them silently in your head to Him. You can also take this prayer and make it your own by paraphrasing or add your own words to it.</a:t>
            </a:r>
          </a:p>
          <a:p>
            <a:r>
              <a:rPr lang="en-ZW" sz="3200" b="1" dirty="0"/>
              <a:t>Try to think of talking to God like you would talk to a friend, saying whatever is on your heart.</a:t>
            </a:r>
          </a:p>
          <a:p>
            <a:r>
              <a:rPr lang="en-ZW" sz="3200" b="1" dirty="0"/>
              <a:t>Dear Father: Thank You for sending Jesus to this world to live and die for me. </a:t>
            </a:r>
          </a:p>
          <a:p>
            <a:r>
              <a:rPr lang="en-ZW" sz="3200" b="1" dirty="0"/>
              <a:t>I want You to guide my life just as You guided Jesus’ life while He was here on earth. </a:t>
            </a:r>
          </a:p>
          <a:p>
            <a:r>
              <a:rPr lang="en-ZW" sz="3200" b="1" dirty="0"/>
              <a:t>I invite You to be the Lord of my heart and mind. In Jesus’ name, Amen.</a:t>
            </a:r>
          </a:p>
          <a:p>
            <a:r>
              <a:rPr lang="en-ZW" sz="3200" b="1" cap="all" dirty="0"/>
              <a:t>MY DECISION: </a:t>
            </a:r>
            <a:r>
              <a:rPr lang="en-ZW" sz="3200" b="1" dirty="0"/>
              <a:t>Take a moment to reflect on the following statements, placing a check mark next to each statement you relate to.</a:t>
            </a:r>
          </a:p>
          <a:p>
            <a:r>
              <a:rPr lang="en-ZW" sz="3200" b="1" dirty="0"/>
              <a:t>I want to follow God’s plan for my life. I choose to let Jesus lead me and show me His will.</a:t>
            </a:r>
          </a:p>
          <a:p>
            <a:endParaRPr lang="en-US" dirty="0"/>
          </a:p>
        </p:txBody>
      </p:sp>
    </p:spTree>
    <p:extLst>
      <p:ext uri="{BB962C8B-B14F-4D97-AF65-F5344CB8AC3E}">
        <p14:creationId xmlns:p14="http://schemas.microsoft.com/office/powerpoint/2010/main" val="1064243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B328-1060-7241-91D8-B5FF6694DD87}"/>
              </a:ext>
            </a:extLst>
          </p:cNvPr>
          <p:cNvSpPr>
            <a:spLocks noGrp="1"/>
          </p:cNvSpPr>
          <p:nvPr>
            <p:ph type="title"/>
          </p:nvPr>
        </p:nvSpPr>
        <p:spPr>
          <a:xfrm>
            <a:off x="0" y="1"/>
            <a:ext cx="12192000" cy="688768"/>
          </a:xfrm>
        </p:spPr>
        <p:txBody>
          <a:bodyPr>
            <a:normAutofit fontScale="90000"/>
          </a:bodyPr>
          <a:lstStyle/>
          <a:p>
            <a:br>
              <a:rPr lang="en-ZW" dirty="0"/>
            </a:br>
            <a:r>
              <a:rPr lang="en-ZW" dirty="0"/>
              <a:t>God’s Plan for My Life</a:t>
            </a:r>
            <a:br>
              <a:rPr lang="en-ZW" dirty="0"/>
            </a:br>
            <a:endParaRPr lang="en-US" dirty="0"/>
          </a:p>
        </p:txBody>
      </p:sp>
      <p:sp>
        <p:nvSpPr>
          <p:cNvPr id="3" name="Content Placeholder 2">
            <a:extLst>
              <a:ext uri="{FF2B5EF4-FFF2-40B4-BE49-F238E27FC236}">
                <a16:creationId xmlns:a16="http://schemas.microsoft.com/office/drawing/2014/main" id="{C7FD7B50-583B-6E4E-BAB5-C3DC78AC75C2}"/>
              </a:ext>
            </a:extLst>
          </p:cNvPr>
          <p:cNvSpPr>
            <a:spLocks noGrp="1"/>
          </p:cNvSpPr>
          <p:nvPr>
            <p:ph idx="1"/>
          </p:nvPr>
        </p:nvSpPr>
        <p:spPr>
          <a:xfrm>
            <a:off x="0" y="688768"/>
            <a:ext cx="12192000" cy="6169231"/>
          </a:xfrm>
        </p:spPr>
        <p:txBody>
          <a:bodyPr>
            <a:normAutofit/>
          </a:bodyPr>
          <a:lstStyle/>
          <a:p>
            <a:r>
              <a:rPr lang="en-ZW" sz="3200" b="1" dirty="0"/>
              <a:t>“Pastor, I never knew things like that were in secular history!” the visitor exclaimed.</a:t>
            </a:r>
          </a:p>
          <a:p>
            <a:r>
              <a:rPr lang="en-ZW" sz="3200" b="1" dirty="0"/>
              <a:t>“And while we’re talking,” the minister added, “I want you to notice that around AD 180, </a:t>
            </a:r>
            <a:r>
              <a:rPr lang="en-ZW" sz="3200" b="1" dirty="0" err="1"/>
              <a:t>Celsus</a:t>
            </a:r>
            <a:r>
              <a:rPr lang="en-ZW" sz="3200" b="1" dirty="0"/>
              <a:t> wrote a book attacking Christians, indicating that Christianity by that time had become a force to be reckoned with.</a:t>
            </a:r>
          </a:p>
          <a:p>
            <a:r>
              <a:rPr lang="en-ZW" sz="3200" b="1" dirty="0"/>
              <a:t>“If you are still in doubt, remember that the four Gospels provide just as much history as these secular books.”</a:t>
            </a:r>
          </a:p>
          <a:p>
            <a:r>
              <a:rPr lang="en-ZW" sz="3200" b="1" dirty="0"/>
              <a:t>This young man went away convinced that Jesus Christ was a real, historical figure.</a:t>
            </a:r>
          </a:p>
          <a:p>
            <a:r>
              <a:rPr lang="en-ZW" sz="3200" b="1" dirty="0"/>
              <a:t>Both sacred and secular history agree that Jesus did live as a man on earth. But there’s much more we can know about Him.</a:t>
            </a:r>
          </a:p>
        </p:txBody>
      </p:sp>
    </p:spTree>
    <p:extLst>
      <p:ext uri="{BB962C8B-B14F-4D97-AF65-F5344CB8AC3E}">
        <p14:creationId xmlns:p14="http://schemas.microsoft.com/office/powerpoint/2010/main" val="1116144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B328-1060-7241-91D8-B5FF6694DD87}"/>
              </a:ext>
            </a:extLst>
          </p:cNvPr>
          <p:cNvSpPr>
            <a:spLocks noGrp="1"/>
          </p:cNvSpPr>
          <p:nvPr>
            <p:ph type="title"/>
          </p:nvPr>
        </p:nvSpPr>
        <p:spPr>
          <a:xfrm>
            <a:off x="0" y="1"/>
            <a:ext cx="12192000" cy="688768"/>
          </a:xfrm>
        </p:spPr>
        <p:txBody>
          <a:bodyPr>
            <a:normAutofit fontScale="90000"/>
          </a:bodyPr>
          <a:lstStyle/>
          <a:p>
            <a:br>
              <a:rPr lang="en-ZW" dirty="0"/>
            </a:br>
            <a:r>
              <a:rPr lang="en-ZW" dirty="0"/>
              <a:t>God’s Plan for My Life</a:t>
            </a:r>
            <a:br>
              <a:rPr lang="en-ZW" dirty="0"/>
            </a:br>
            <a:endParaRPr lang="en-US" dirty="0"/>
          </a:p>
        </p:txBody>
      </p:sp>
      <p:sp>
        <p:nvSpPr>
          <p:cNvPr id="3" name="Content Placeholder 2">
            <a:extLst>
              <a:ext uri="{FF2B5EF4-FFF2-40B4-BE49-F238E27FC236}">
                <a16:creationId xmlns:a16="http://schemas.microsoft.com/office/drawing/2014/main" id="{C7FD7B50-583B-6E4E-BAB5-C3DC78AC75C2}"/>
              </a:ext>
            </a:extLst>
          </p:cNvPr>
          <p:cNvSpPr>
            <a:spLocks noGrp="1"/>
          </p:cNvSpPr>
          <p:nvPr>
            <p:ph idx="1"/>
          </p:nvPr>
        </p:nvSpPr>
        <p:spPr>
          <a:xfrm>
            <a:off x="0" y="688768"/>
            <a:ext cx="12192000" cy="6169231"/>
          </a:xfrm>
        </p:spPr>
        <p:txBody>
          <a:bodyPr>
            <a:normAutofit/>
          </a:bodyPr>
          <a:lstStyle/>
          <a:p>
            <a:r>
              <a:rPr lang="en-ZW" sz="3200" b="1" i="1" dirty="0"/>
              <a:t>Sources for the above historical materials and a more detailed history appear in the following books:</a:t>
            </a:r>
            <a:r>
              <a:rPr lang="en-ZW" i="1" dirty="0"/>
              <a:t> </a:t>
            </a:r>
            <a:r>
              <a:rPr lang="en-ZW" b="1" i="1" cap="all" dirty="0"/>
              <a:t>DOCUMENTS OF THE CHRISTIAN CHURCH, </a:t>
            </a:r>
            <a:r>
              <a:rPr lang="en-ZW" i="1" dirty="0"/>
              <a:t>selected and edited by Henry </a:t>
            </a:r>
            <a:r>
              <a:rPr lang="en-ZW" i="1" dirty="0" err="1"/>
              <a:t>Bettenson</a:t>
            </a:r>
            <a:r>
              <a:rPr lang="en-ZW" i="1" dirty="0"/>
              <a:t> (Oxford University Press, 2011);</a:t>
            </a:r>
            <a:r>
              <a:rPr lang="en-ZW" b="1" i="1" cap="all" dirty="0"/>
              <a:t> A SOURCE BOOK FOR ANCIENT CHURCH HISTORY, </a:t>
            </a:r>
            <a:r>
              <a:rPr lang="en-ZW" i="1" dirty="0"/>
              <a:t>by Joseph Cullen Ayer (</a:t>
            </a:r>
            <a:r>
              <a:rPr lang="en-ZW" i="1" dirty="0" err="1"/>
              <a:t>Palala</a:t>
            </a:r>
            <a:r>
              <a:rPr lang="en-ZW" i="1" dirty="0"/>
              <a:t> Press, 2015);</a:t>
            </a:r>
            <a:r>
              <a:rPr lang="en-ZW" b="1" i="1" cap="all" dirty="0"/>
              <a:t> ORIGEN: CONTRA CELSUM, </a:t>
            </a:r>
            <a:r>
              <a:rPr lang="en-ZW" i="1" dirty="0"/>
              <a:t>translated by Henry Chadwick (Cambridge University Press, 1980); </a:t>
            </a:r>
            <a:r>
              <a:rPr lang="en-ZW" b="1" i="1" cap="all" dirty="0"/>
              <a:t>THE NEW TESTAMENT DOCUMENTS: ARE THEY RELIABLE? </a:t>
            </a:r>
            <a:r>
              <a:rPr lang="en-ZW" i="1" dirty="0"/>
              <a:t>6th edition, revised, by F. F. Bruce (InterVarsity Press, 2002); and </a:t>
            </a:r>
            <a:r>
              <a:rPr lang="en-ZW" b="1" i="1" cap="all" dirty="0"/>
              <a:t>THE EVIDENCE FOR JESUS, </a:t>
            </a:r>
            <a:r>
              <a:rPr lang="en-ZW" sz="3200" b="1" i="1" dirty="0"/>
              <a:t>by R. T. French (Hodder and Stoughton General Division, 2001). These books should be available through most religious bookstores, local libraries, or online.</a:t>
            </a:r>
            <a:endParaRPr lang="en-ZW" sz="3200" b="1" dirty="0"/>
          </a:p>
          <a:p>
            <a:r>
              <a:rPr lang="en-US" sz="3200" b="1" dirty="0"/>
              <a:t>Thought question: </a:t>
            </a:r>
            <a:r>
              <a:rPr lang="en-ZW" sz="3200" b="1" dirty="0"/>
              <a:t>Jesus was an imaginary person invented by church historians</a:t>
            </a:r>
            <a:r>
              <a:rPr lang="en-ZW" dirty="0"/>
              <a:t>. (True or False)</a:t>
            </a:r>
            <a:endParaRPr lang="en-US" dirty="0"/>
          </a:p>
        </p:txBody>
      </p:sp>
    </p:spTree>
    <p:extLst>
      <p:ext uri="{BB962C8B-B14F-4D97-AF65-F5344CB8AC3E}">
        <p14:creationId xmlns:p14="http://schemas.microsoft.com/office/powerpoint/2010/main" val="4164014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6B34-F27B-D647-B915-4153C2F4FCFE}"/>
              </a:ext>
            </a:extLst>
          </p:cNvPr>
          <p:cNvSpPr>
            <a:spLocks noGrp="1"/>
          </p:cNvSpPr>
          <p:nvPr>
            <p:ph type="title"/>
          </p:nvPr>
        </p:nvSpPr>
        <p:spPr>
          <a:xfrm>
            <a:off x="0" y="1"/>
            <a:ext cx="12192000" cy="665018"/>
          </a:xfrm>
        </p:spPr>
        <p:txBody>
          <a:bodyPr>
            <a:normAutofit fontScale="90000"/>
          </a:bodyPr>
          <a:lstStyle/>
          <a:p>
            <a:br>
              <a:rPr lang="en-ZW" dirty="0"/>
            </a:br>
            <a:r>
              <a:rPr lang="en-ZW" dirty="0"/>
              <a:t>1. Christ Is Eternal</a:t>
            </a:r>
            <a:br>
              <a:rPr lang="en-ZW" dirty="0"/>
            </a:br>
            <a:endParaRPr lang="en-US" dirty="0"/>
          </a:p>
        </p:txBody>
      </p:sp>
      <p:sp>
        <p:nvSpPr>
          <p:cNvPr id="3" name="Content Placeholder 2">
            <a:extLst>
              <a:ext uri="{FF2B5EF4-FFF2-40B4-BE49-F238E27FC236}">
                <a16:creationId xmlns:a16="http://schemas.microsoft.com/office/drawing/2014/main" id="{2E60AFC1-0C5A-5B4B-8624-EF8515F9456F}"/>
              </a:ext>
            </a:extLst>
          </p:cNvPr>
          <p:cNvSpPr>
            <a:spLocks noGrp="1"/>
          </p:cNvSpPr>
          <p:nvPr>
            <p:ph idx="1"/>
          </p:nvPr>
        </p:nvSpPr>
        <p:spPr>
          <a:xfrm>
            <a:off x="0" y="665018"/>
            <a:ext cx="12192000" cy="6192981"/>
          </a:xfrm>
        </p:spPr>
        <p:txBody>
          <a:bodyPr>
            <a:normAutofit/>
          </a:bodyPr>
          <a:lstStyle/>
          <a:p>
            <a:r>
              <a:rPr lang="en-ZW" b="1" cap="all" dirty="0"/>
              <a:t>WHAT DOES </a:t>
            </a:r>
            <a:r>
              <a:rPr lang="en-ZW" sz="3200" b="1" dirty="0"/>
              <a:t>the Apostle John say about Jesus’ divinity?</a:t>
            </a:r>
          </a:p>
          <a:p>
            <a:r>
              <a:rPr lang="en-ZW" sz="3200" b="1" dirty="0"/>
              <a:t>“In the beginning was the Word [Jesus Christ], and the Word was with God, and the Word was God. He was in the beginning with God. All things were made through Him, and without Him nothing was made that was made. . . . And the Word became flesh and dwelt among us, and we beheld His glory, the glory as of the only begotten of the Father, full of grace and truth” (John 1:1-3, 14).</a:t>
            </a:r>
          </a:p>
          <a:p>
            <a:r>
              <a:rPr lang="en-ZW" sz="3200" b="1" dirty="0"/>
              <a:t>According to the Bible, Jesus was not merely a good man, He is also fully God. Jesus, the Word, was with God in the beginning, and spoke all things into existence. What claim did Jesus Himself make concerning His divinity?</a:t>
            </a:r>
          </a:p>
          <a:p>
            <a:r>
              <a:rPr lang="en-ZW" sz="3200" b="1" dirty="0"/>
              <a:t>“If you had known Me, you would have known My Father also. . . . He who has seen Me has seen the Father” (John 14:7, 9). </a:t>
            </a:r>
          </a:p>
        </p:txBody>
      </p:sp>
    </p:spTree>
    <p:extLst>
      <p:ext uri="{BB962C8B-B14F-4D97-AF65-F5344CB8AC3E}">
        <p14:creationId xmlns:p14="http://schemas.microsoft.com/office/powerpoint/2010/main" val="3696628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6B34-F27B-D647-B915-4153C2F4FCFE}"/>
              </a:ext>
            </a:extLst>
          </p:cNvPr>
          <p:cNvSpPr>
            <a:spLocks noGrp="1"/>
          </p:cNvSpPr>
          <p:nvPr>
            <p:ph type="title"/>
          </p:nvPr>
        </p:nvSpPr>
        <p:spPr>
          <a:xfrm>
            <a:off x="0" y="1"/>
            <a:ext cx="12192000" cy="665018"/>
          </a:xfrm>
        </p:spPr>
        <p:txBody>
          <a:bodyPr>
            <a:normAutofit fontScale="90000"/>
          </a:bodyPr>
          <a:lstStyle/>
          <a:p>
            <a:br>
              <a:rPr lang="en-ZW" dirty="0"/>
            </a:br>
            <a:r>
              <a:rPr lang="en-ZW" dirty="0"/>
              <a:t>1. Christ Is Eternal</a:t>
            </a:r>
            <a:br>
              <a:rPr lang="en-ZW" dirty="0"/>
            </a:br>
            <a:endParaRPr lang="en-US" dirty="0"/>
          </a:p>
        </p:txBody>
      </p:sp>
      <p:sp>
        <p:nvSpPr>
          <p:cNvPr id="3" name="Content Placeholder 2">
            <a:extLst>
              <a:ext uri="{FF2B5EF4-FFF2-40B4-BE49-F238E27FC236}">
                <a16:creationId xmlns:a16="http://schemas.microsoft.com/office/drawing/2014/main" id="{2E60AFC1-0C5A-5B4B-8624-EF8515F9456F}"/>
              </a:ext>
            </a:extLst>
          </p:cNvPr>
          <p:cNvSpPr>
            <a:spLocks noGrp="1"/>
          </p:cNvSpPr>
          <p:nvPr>
            <p:ph idx="1"/>
          </p:nvPr>
        </p:nvSpPr>
        <p:spPr>
          <a:xfrm>
            <a:off x="0" y="665018"/>
            <a:ext cx="12192000" cy="6192981"/>
          </a:xfrm>
        </p:spPr>
        <p:txBody>
          <a:bodyPr>
            <a:noAutofit/>
          </a:bodyPr>
          <a:lstStyle/>
          <a:p>
            <a:r>
              <a:rPr lang="en-ZW" sz="3200" b="1" dirty="0"/>
              <a:t>“I and My Father are one” (John 10:30). If you want to know what God is like, just look at Jesus. The Father shares the same love and care for each person that Jesus demonstrated during His human life on earth. Jesus, the Word, is fully God, as is the Father. Jesus was with God “in the beginning.” </a:t>
            </a:r>
          </a:p>
          <a:p>
            <a:r>
              <a:rPr lang="en-ZW" sz="3200" b="1" dirty="0"/>
              <a:t>God the Father and Jesus the Son have existed together from eternity. There was never a time when Jesus was not with the Father.</a:t>
            </a:r>
          </a:p>
          <a:p>
            <a:r>
              <a:rPr lang="en-ZW" sz="3200" b="1" dirty="0"/>
              <a:t>“But to the Son He [God] says: ‘Your throne, O God, is forever and ever; a </a:t>
            </a:r>
            <a:r>
              <a:rPr lang="en-ZW" sz="3200" b="1" dirty="0" err="1"/>
              <a:t>scepter</a:t>
            </a:r>
            <a:r>
              <a:rPr lang="en-ZW" sz="3200" b="1" dirty="0"/>
              <a:t> of righteousness is the </a:t>
            </a:r>
            <a:r>
              <a:rPr lang="en-ZW" sz="3200" b="1" dirty="0" err="1"/>
              <a:t>scepter</a:t>
            </a:r>
            <a:r>
              <a:rPr lang="en-ZW" sz="3200" b="1" dirty="0"/>
              <a:t> of Your kingdom’” (Hebrews 1:8)</a:t>
            </a:r>
          </a:p>
          <a:p>
            <a:r>
              <a:rPr lang="en-US" sz="3200" b="1" dirty="0"/>
              <a:t>Thought question: </a:t>
            </a:r>
            <a:r>
              <a:rPr lang="en-ZW" sz="3200" b="1" dirty="0"/>
              <a:t>Jesus was both God and man. (True or False)</a:t>
            </a:r>
          </a:p>
          <a:p>
            <a:r>
              <a:rPr lang="en-ZW" sz="3200" b="1" dirty="0"/>
              <a:t>God the Father and Jesus His Son have existed together from eternity. (True or False)</a:t>
            </a:r>
            <a:endParaRPr lang="en-US" sz="3200" b="1" dirty="0"/>
          </a:p>
        </p:txBody>
      </p:sp>
    </p:spTree>
    <p:extLst>
      <p:ext uri="{BB962C8B-B14F-4D97-AF65-F5344CB8AC3E}">
        <p14:creationId xmlns:p14="http://schemas.microsoft.com/office/powerpoint/2010/main" val="543842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D84B8-79A8-904C-B583-0D80AC4AFECE}"/>
              </a:ext>
            </a:extLst>
          </p:cNvPr>
          <p:cNvSpPr>
            <a:spLocks noGrp="1"/>
          </p:cNvSpPr>
          <p:nvPr>
            <p:ph type="title"/>
          </p:nvPr>
        </p:nvSpPr>
        <p:spPr>
          <a:xfrm>
            <a:off x="0" y="0"/>
            <a:ext cx="12192000" cy="712519"/>
          </a:xfrm>
        </p:spPr>
        <p:txBody>
          <a:bodyPr>
            <a:normAutofit fontScale="90000"/>
          </a:bodyPr>
          <a:lstStyle/>
          <a:p>
            <a:br>
              <a:rPr lang="en-ZW" dirty="0"/>
            </a:br>
            <a:r>
              <a:rPr lang="en-ZW" dirty="0"/>
              <a:t>2. Christ, the Heart of History and Prophecy</a:t>
            </a:r>
            <a:br>
              <a:rPr lang="en-ZW" dirty="0"/>
            </a:br>
            <a:endParaRPr lang="en-US" dirty="0"/>
          </a:p>
        </p:txBody>
      </p:sp>
      <p:sp>
        <p:nvSpPr>
          <p:cNvPr id="3" name="Content Placeholder 2">
            <a:extLst>
              <a:ext uri="{FF2B5EF4-FFF2-40B4-BE49-F238E27FC236}">
                <a16:creationId xmlns:a16="http://schemas.microsoft.com/office/drawing/2014/main" id="{886B5CF4-595E-E548-A574-32E3A8EA71C4}"/>
              </a:ext>
            </a:extLst>
          </p:cNvPr>
          <p:cNvSpPr>
            <a:spLocks noGrp="1"/>
          </p:cNvSpPr>
          <p:nvPr>
            <p:ph idx="1"/>
          </p:nvPr>
        </p:nvSpPr>
        <p:spPr>
          <a:xfrm>
            <a:off x="0" y="712518"/>
            <a:ext cx="12192000" cy="6145481"/>
          </a:xfrm>
        </p:spPr>
        <p:txBody>
          <a:bodyPr>
            <a:normAutofit lnSpcReduction="10000"/>
          </a:bodyPr>
          <a:lstStyle/>
          <a:p>
            <a:r>
              <a:rPr lang="en-ZW" b="1" cap="all" dirty="0"/>
              <a:t>JESUS IS UNIQUE</a:t>
            </a:r>
            <a:r>
              <a:rPr lang="en-ZW" dirty="0"/>
              <a:t> </a:t>
            </a:r>
            <a:r>
              <a:rPr lang="en-ZW" sz="3200" b="1" dirty="0"/>
              <a:t>in that His biography was written before He was born! Old Testament prophecies present a clear outline of Christ’s life in advance. The New Testament is His life story told in </a:t>
            </a:r>
            <a:r>
              <a:rPr lang="en-ZW" sz="3200" b="1" dirty="0" err="1"/>
              <a:t>fulfillment</a:t>
            </a:r>
            <a:r>
              <a:rPr lang="en-ZW" sz="3200" b="1" dirty="0"/>
              <a:t>.</a:t>
            </a:r>
          </a:p>
          <a:p>
            <a:r>
              <a:rPr lang="en-ZW" sz="3200" b="1" dirty="0"/>
              <a:t>We know the Old Testament was completed, at the very latest, 250 years before Christ’s birth, because the Septuagint, the Greek translation of the Old Testament, began around that time. </a:t>
            </a:r>
          </a:p>
          <a:p>
            <a:r>
              <a:rPr lang="en-ZW" sz="3200" b="1" dirty="0"/>
              <a:t>No wonder that in writing the Gospels of the New Testament (Matthew, Mark, Luke, and John), Christ’s disciples were amazed at how accurately details in their Master’s life fulfilled Old Testament prophecies.</a:t>
            </a:r>
          </a:p>
          <a:p>
            <a:r>
              <a:rPr lang="en-ZW" sz="3200" b="1" dirty="0"/>
              <a:t>Anyone who carefully reads the Old Testament discovers that it continually mentions the coming Messiah. When Adam and Eve fell into sin, God immediately promised them that He would send someone to our world to defeat the devil (Genesis 3:15)</a:t>
            </a:r>
          </a:p>
          <a:p>
            <a:endParaRPr lang="en-US" dirty="0"/>
          </a:p>
        </p:txBody>
      </p:sp>
    </p:spTree>
    <p:extLst>
      <p:ext uri="{BB962C8B-B14F-4D97-AF65-F5344CB8AC3E}">
        <p14:creationId xmlns:p14="http://schemas.microsoft.com/office/powerpoint/2010/main" val="494820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4433</Words>
  <Application>Microsoft Macintosh PowerPoint</Application>
  <PresentationFormat>Widescreen</PresentationFormat>
  <Paragraphs>183</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halcom</vt:lpstr>
      <vt:lpstr>mrs-eaves-xl-serif</vt:lpstr>
      <vt:lpstr>Office Theme</vt:lpstr>
      <vt:lpstr>PowerPoint Presentation</vt:lpstr>
      <vt:lpstr> God’s Plan for My Life </vt:lpstr>
      <vt:lpstr> God’s Plan for My Life </vt:lpstr>
      <vt:lpstr> God’s Plan for My Life </vt:lpstr>
      <vt:lpstr> God’s Plan for My Life </vt:lpstr>
      <vt:lpstr> God’s Plan for My Life </vt:lpstr>
      <vt:lpstr> 1. Christ Is Eternal </vt:lpstr>
      <vt:lpstr> 1. Christ Is Eternal </vt:lpstr>
      <vt:lpstr> 2. Christ, the Heart of History and Prophecy </vt:lpstr>
      <vt:lpstr>Christ, the Heart of History and Prophecy</vt:lpstr>
      <vt:lpstr>Christ, the Heart of History and Prophecy</vt:lpstr>
      <vt:lpstr>Christ, the Heart of History and Prophecy</vt:lpstr>
      <vt:lpstr>PowerPoint Presentation</vt:lpstr>
      <vt:lpstr>PowerPoint Presentation</vt:lpstr>
      <vt:lpstr>3. Christ’s Life Is a Fulfilment of Prophecy</vt:lpstr>
      <vt:lpstr>3. Christ’s Life Is a Fulfilment of Prophecy</vt:lpstr>
      <vt:lpstr>3. Christ’s Life Is a Fulfilment of Prophecy</vt:lpstr>
      <vt:lpstr>3. Christ’s Life Is a Fulfilment of Prophecy</vt:lpstr>
      <vt:lpstr>3. Christ’s Life Is a Fulfilment of Prophecy</vt:lpstr>
      <vt:lpstr>3. Christ’s Life Is a Fulfilment of Prophecy</vt:lpstr>
      <vt:lpstr>3. Christ’s Life Is a Fulfilment of Prophecy</vt:lpstr>
      <vt:lpstr>3. Christ’s Life Is a Fulfilment of Prophecy</vt:lpstr>
      <vt:lpstr>3. Christ’s Life Is a Fulfilment of Prophecy</vt:lpstr>
      <vt:lpstr>3. Christ’s Life Is a Fulfilment of Prophecy</vt:lpstr>
      <vt:lpstr>3. Christ’s Life Is a Fulfilment of Prophecy</vt:lpstr>
      <vt:lpstr>3. Christ’s Life Is a Fulfilment of Prophecy</vt:lpstr>
      <vt:lpstr>4. A God-Planned Life</vt:lpstr>
      <vt:lpstr>4. A God-Planned Life</vt:lpstr>
      <vt:lpstr>4. A God-Planned Life</vt:lpstr>
      <vt:lpstr>4. A God-Planned Life</vt:lpstr>
      <vt:lpstr>4. A God-Planned Life</vt:lpstr>
      <vt:lpstr>PowerPoint Presentation</vt:lpstr>
      <vt:lpstr>PowerPoint Presentation</vt:lpstr>
      <vt:lpstr>STEP 3: DIRECT COMMUNICATION FROM GOD TO OUR HEARTS</vt:lpstr>
      <vt:lpstr>PowerPoint Presentation</vt:lpstr>
      <vt:lpstr> 5. Understanding God’s Will </vt:lpstr>
      <vt:lpstr> 5. Understanding God’s Will </vt:lpstr>
      <vt:lpstr> 5. Understanding God’s Will </vt:lpstr>
      <vt:lpstr>6. Submitting to God’s Plan</vt:lpstr>
      <vt:lpstr>6. Submitting to God’s Plan</vt:lpstr>
      <vt:lpstr>6. Submitting to God’s Plan</vt:lpstr>
      <vt:lpstr> Decision &amp; Prayer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cp:revision>
  <cp:lastPrinted>2020-04-01T14:09:56Z</cp:lastPrinted>
  <dcterms:created xsi:type="dcterms:W3CDTF">2020-04-01T12:36:04Z</dcterms:created>
  <dcterms:modified xsi:type="dcterms:W3CDTF">2020-04-01T14:10:06Z</dcterms:modified>
</cp:coreProperties>
</file>