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86" r:id="rId4"/>
    <p:sldId id="259" r:id="rId5"/>
    <p:sldId id="285" r:id="rId6"/>
    <p:sldId id="260" r:id="rId7"/>
    <p:sldId id="284" r:id="rId8"/>
    <p:sldId id="263" r:id="rId9"/>
    <p:sldId id="264" r:id="rId10"/>
    <p:sldId id="283" r:id="rId11"/>
    <p:sldId id="261" r:id="rId12"/>
    <p:sldId id="282" r:id="rId13"/>
    <p:sldId id="265" r:id="rId14"/>
    <p:sldId id="281" r:id="rId15"/>
    <p:sldId id="266" r:id="rId16"/>
    <p:sldId id="262" r:id="rId17"/>
    <p:sldId id="280" r:id="rId18"/>
    <p:sldId id="267" r:id="rId19"/>
    <p:sldId id="279" r:id="rId20"/>
    <p:sldId id="268" r:id="rId21"/>
    <p:sldId id="269" r:id="rId22"/>
    <p:sldId id="278" r:id="rId23"/>
    <p:sldId id="270" r:id="rId24"/>
    <p:sldId id="275" r:id="rId25"/>
    <p:sldId id="271" r:id="rId26"/>
    <p:sldId id="277"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7726-6028-C948-B4EA-BED6C2FF01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A92A7-0C42-ED49-8C2A-011180F641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9BED95-C226-A74D-B470-43A71275408A}"/>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5" name="Footer Placeholder 4">
            <a:extLst>
              <a:ext uri="{FF2B5EF4-FFF2-40B4-BE49-F238E27FC236}">
                <a16:creationId xmlns:a16="http://schemas.microsoft.com/office/drawing/2014/main" id="{EC25F29A-3802-994A-911D-046AE9D02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A7A0C-7F65-C64C-AB0E-883DD8E3F4C7}"/>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175169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4EFC-AE9B-604A-B728-06E1C81D96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208469-6BBE-9846-812C-819106C7ED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24DCA-2AA9-5049-8816-EC50D3223E87}"/>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5" name="Footer Placeholder 4">
            <a:extLst>
              <a:ext uri="{FF2B5EF4-FFF2-40B4-BE49-F238E27FC236}">
                <a16:creationId xmlns:a16="http://schemas.microsoft.com/office/drawing/2014/main" id="{6E9CA74B-1200-3745-A5CE-7B8690DB6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E962B-8CCA-4E4B-9E2B-90D79389AF49}"/>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39166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6A618-09CE-274F-9C89-6122725FBC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FD3E2-9194-234B-9F0F-24294E0D3C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453CA-B47B-5B4C-A4AF-23FADE0C606B}"/>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5" name="Footer Placeholder 4">
            <a:extLst>
              <a:ext uri="{FF2B5EF4-FFF2-40B4-BE49-F238E27FC236}">
                <a16:creationId xmlns:a16="http://schemas.microsoft.com/office/drawing/2014/main" id="{F4269912-D85F-134D-BF28-9DBE44F87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F1235-4893-1F44-AC03-64852E440FB3}"/>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240442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8157-A011-1049-AE44-8ACD86423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A36B0-C43A-674C-8408-5456871FBB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1C64A-883D-3146-B1C5-C8117CD306C4}"/>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5" name="Footer Placeholder 4">
            <a:extLst>
              <a:ext uri="{FF2B5EF4-FFF2-40B4-BE49-F238E27FC236}">
                <a16:creationId xmlns:a16="http://schemas.microsoft.com/office/drawing/2014/main" id="{7B84168E-A7AE-6346-A938-EBBA7112D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DFD0E-DD99-8C4F-AD64-CC8A30A3967D}"/>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2536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F021-EDCE-2F45-A8D6-7BDCE676A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47BB3E-C807-9342-8E52-005B28A57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89FFFA-D8CA-C747-B243-2C944AF796BD}"/>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5" name="Footer Placeholder 4">
            <a:extLst>
              <a:ext uri="{FF2B5EF4-FFF2-40B4-BE49-F238E27FC236}">
                <a16:creationId xmlns:a16="http://schemas.microsoft.com/office/drawing/2014/main" id="{AC5A4E85-D509-0D4C-A953-4744A2C37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B8D98-239F-C94B-8C71-C667A12588C2}"/>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119430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FBEB-3924-1D48-9006-98EC50784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1D18D7-681F-8846-8DE1-2839932099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DD4131-130E-9142-8972-50BCC85FE6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91E4F-8257-D645-BFD1-5B08537EA328}"/>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6" name="Footer Placeholder 5">
            <a:extLst>
              <a:ext uri="{FF2B5EF4-FFF2-40B4-BE49-F238E27FC236}">
                <a16:creationId xmlns:a16="http://schemas.microsoft.com/office/drawing/2014/main" id="{ED4C4FBB-9E59-B24C-9617-83F392065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728112-EBDA-884E-8017-ED590D13A47E}"/>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45552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2FD8-956C-354F-8E2E-C1BCB595BF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C9B5CF-CE4B-D04C-8D09-C9C4DE55C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269B4C-CD41-C147-BCC6-23752EE5DF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FD9423-D808-2A40-A8F0-A5FB3F75BE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7E3850-71CE-F043-81A1-4F95AA5AF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4BBCC9-05BC-2F49-B18D-51BA624DC033}"/>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8" name="Footer Placeholder 7">
            <a:extLst>
              <a:ext uri="{FF2B5EF4-FFF2-40B4-BE49-F238E27FC236}">
                <a16:creationId xmlns:a16="http://schemas.microsoft.com/office/drawing/2014/main" id="{3989EAA9-A3FA-214B-93CC-C8E6763F64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2E2A06-0F71-444A-9125-785A716B3864}"/>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83596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2D25-88B2-CE48-966C-555A816950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7551A6-FB86-FC45-82A2-24B27EA4639C}"/>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4" name="Footer Placeholder 3">
            <a:extLst>
              <a:ext uri="{FF2B5EF4-FFF2-40B4-BE49-F238E27FC236}">
                <a16:creationId xmlns:a16="http://schemas.microsoft.com/office/drawing/2014/main" id="{22AB37F8-91A3-3548-909E-3B2E654E55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C7EB6-0E82-FA4C-A913-4291EE9B8475}"/>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199902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FF46F-330D-CF48-B3F8-1CD2CB19C048}"/>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3" name="Footer Placeholder 2">
            <a:extLst>
              <a:ext uri="{FF2B5EF4-FFF2-40B4-BE49-F238E27FC236}">
                <a16:creationId xmlns:a16="http://schemas.microsoft.com/office/drawing/2014/main" id="{0A4AAAD6-CED7-9A4D-B7E5-301F8E14C8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AB512-B595-3F4F-B6CC-86705AEDCD19}"/>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102382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65D5-E834-6341-963E-9BE75755F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8710EC-25E0-E045-9F5E-409BA8CBC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DDD2B-47F8-7346-A4B1-4674CAB2A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44386A-322A-1845-A9CD-2338530B1892}"/>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6" name="Footer Placeholder 5">
            <a:extLst>
              <a:ext uri="{FF2B5EF4-FFF2-40B4-BE49-F238E27FC236}">
                <a16:creationId xmlns:a16="http://schemas.microsoft.com/office/drawing/2014/main" id="{2468C8EC-0496-B848-BDE9-BB9F4CB4F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4E350-5125-FB43-A0BB-B95376C63925}"/>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185145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9206-6930-1845-AC5F-3C5340AC8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63D27C-188F-1348-94C5-276998EDB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EB0F0-6B06-1843-9D90-C132183CA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C03414-984A-C043-841F-AC6DADA02A58}"/>
              </a:ext>
            </a:extLst>
          </p:cNvPr>
          <p:cNvSpPr>
            <a:spLocks noGrp="1"/>
          </p:cNvSpPr>
          <p:nvPr>
            <p:ph type="dt" sz="half" idx="10"/>
          </p:nvPr>
        </p:nvSpPr>
        <p:spPr/>
        <p:txBody>
          <a:bodyPr/>
          <a:lstStyle/>
          <a:p>
            <a:fld id="{126D2AFA-F547-4240-A9F5-413C505566FE}" type="datetimeFigureOut">
              <a:rPr lang="en-US" smtClean="0"/>
              <a:t>7/4/20</a:t>
            </a:fld>
            <a:endParaRPr lang="en-US"/>
          </a:p>
        </p:txBody>
      </p:sp>
      <p:sp>
        <p:nvSpPr>
          <p:cNvPr id="6" name="Footer Placeholder 5">
            <a:extLst>
              <a:ext uri="{FF2B5EF4-FFF2-40B4-BE49-F238E27FC236}">
                <a16:creationId xmlns:a16="http://schemas.microsoft.com/office/drawing/2014/main" id="{A4FD2072-E47A-644F-B600-059605D71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6E00F-169A-6B41-96FD-AAF89CF1DDCA}"/>
              </a:ext>
            </a:extLst>
          </p:cNvPr>
          <p:cNvSpPr>
            <a:spLocks noGrp="1"/>
          </p:cNvSpPr>
          <p:nvPr>
            <p:ph type="sldNum" sz="quarter" idx="12"/>
          </p:nvPr>
        </p:nvSpPr>
        <p:spPr/>
        <p:txBody>
          <a:bodyPr/>
          <a:lstStyle/>
          <a:p>
            <a:fld id="{E122D975-B189-4949-9EEA-47EAD0C24C5A}" type="slidenum">
              <a:rPr lang="en-US" smtClean="0"/>
              <a:t>‹#›</a:t>
            </a:fld>
            <a:endParaRPr lang="en-US"/>
          </a:p>
        </p:txBody>
      </p:sp>
    </p:spTree>
    <p:extLst>
      <p:ext uri="{BB962C8B-B14F-4D97-AF65-F5344CB8AC3E}">
        <p14:creationId xmlns:p14="http://schemas.microsoft.com/office/powerpoint/2010/main" val="38045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2EEFE-B61A-5F42-88B7-AF8BEBE37A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D7546B-F1D7-1A40-A50B-B5E575C02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07533-3B5C-9B4A-ADC7-6556112B31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D2AFA-F547-4240-A9F5-413C505566FE}" type="datetimeFigureOut">
              <a:rPr lang="en-US" smtClean="0"/>
              <a:t>7/4/20</a:t>
            </a:fld>
            <a:endParaRPr lang="en-US"/>
          </a:p>
        </p:txBody>
      </p:sp>
      <p:sp>
        <p:nvSpPr>
          <p:cNvPr id="5" name="Footer Placeholder 4">
            <a:extLst>
              <a:ext uri="{FF2B5EF4-FFF2-40B4-BE49-F238E27FC236}">
                <a16:creationId xmlns:a16="http://schemas.microsoft.com/office/drawing/2014/main" id="{05815D20-BC43-5646-941C-EFCC61AA4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D02F72-B905-9D4F-8CEE-31F13C806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2D975-B189-4949-9EEA-47EAD0C24C5A}" type="slidenum">
              <a:rPr lang="en-US" smtClean="0"/>
              <a:t>‹#›</a:t>
            </a:fld>
            <a:endParaRPr lang="en-US"/>
          </a:p>
        </p:txBody>
      </p:sp>
    </p:spTree>
    <p:extLst>
      <p:ext uri="{BB962C8B-B14F-4D97-AF65-F5344CB8AC3E}">
        <p14:creationId xmlns:p14="http://schemas.microsoft.com/office/powerpoint/2010/main" val="361516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6156-C511-284E-84D6-39CE1FE9CC83}"/>
              </a:ext>
            </a:extLst>
          </p:cNvPr>
          <p:cNvSpPr>
            <a:spLocks noGrp="1"/>
          </p:cNvSpPr>
          <p:nvPr>
            <p:ph type="ctrTitle"/>
          </p:nvPr>
        </p:nvSpPr>
        <p:spPr>
          <a:xfrm>
            <a:off x="1523999" y="0"/>
            <a:ext cx="9144000" cy="2387600"/>
          </a:xfrm>
        </p:spPr>
        <p:txBody>
          <a:bodyPr>
            <a:normAutofit fontScale="90000"/>
          </a:bodyPr>
          <a:lstStyle/>
          <a:p>
            <a:r>
              <a:rPr lang="en-ZW" dirty="0"/>
              <a:t>Discover Bible Guides</a:t>
            </a:r>
            <a:br>
              <a:rPr lang="en-ZW" dirty="0"/>
            </a:br>
            <a:r>
              <a:rPr lang="en-ZW" cap="all" dirty="0"/>
              <a:t>GUIDE 6</a:t>
            </a:r>
            <a:br>
              <a:rPr lang="en-ZW" cap="all" dirty="0"/>
            </a:br>
            <a:endParaRPr lang="en-US" dirty="0"/>
          </a:p>
        </p:txBody>
      </p:sp>
      <p:pic>
        <p:nvPicPr>
          <p:cNvPr id="4" name="Picture 3">
            <a:extLst>
              <a:ext uri="{FF2B5EF4-FFF2-40B4-BE49-F238E27FC236}">
                <a16:creationId xmlns:a16="http://schemas.microsoft.com/office/drawing/2014/main" id="{14B3304E-3B44-8743-98B5-1977335F367D}"/>
              </a:ext>
            </a:extLst>
          </p:cNvPr>
          <p:cNvPicPr>
            <a:picLocks noChangeAspect="1"/>
          </p:cNvPicPr>
          <p:nvPr/>
        </p:nvPicPr>
        <p:blipFill>
          <a:blip r:embed="rId2"/>
          <a:stretch>
            <a:fillRect/>
          </a:stretch>
        </p:blipFill>
        <p:spPr>
          <a:xfrm>
            <a:off x="2327564" y="1578505"/>
            <a:ext cx="8492487" cy="5279496"/>
          </a:xfrm>
          <a:prstGeom prst="rect">
            <a:avLst/>
          </a:prstGeom>
        </p:spPr>
      </p:pic>
    </p:spTree>
    <p:extLst>
      <p:ext uri="{BB962C8B-B14F-4D97-AF65-F5344CB8AC3E}">
        <p14:creationId xmlns:p14="http://schemas.microsoft.com/office/powerpoint/2010/main" val="398370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AC5E-35AA-4845-8E40-18371F3CB123}"/>
              </a:ext>
            </a:extLst>
          </p:cNvPr>
          <p:cNvSpPr>
            <a:spLocks noGrp="1"/>
          </p:cNvSpPr>
          <p:nvPr>
            <p:ph type="title"/>
          </p:nvPr>
        </p:nvSpPr>
        <p:spPr>
          <a:xfrm>
            <a:off x="0" y="0"/>
            <a:ext cx="12192000" cy="688769"/>
          </a:xfrm>
        </p:spPr>
        <p:txBody>
          <a:bodyPr>
            <a:normAutofit fontScale="90000"/>
          </a:bodyPr>
          <a:lstStyle/>
          <a:p>
            <a:r>
              <a:rPr lang="en-ZW" dirty="0"/>
              <a:t>3. Who Can Save Us?</a:t>
            </a:r>
            <a:endParaRPr lang="en-US" dirty="0"/>
          </a:p>
        </p:txBody>
      </p:sp>
      <p:sp>
        <p:nvSpPr>
          <p:cNvPr id="3" name="Content Placeholder 2">
            <a:extLst>
              <a:ext uri="{FF2B5EF4-FFF2-40B4-BE49-F238E27FC236}">
                <a16:creationId xmlns:a16="http://schemas.microsoft.com/office/drawing/2014/main" id="{08C5DD38-B082-7040-8DC7-CB655F642CEA}"/>
              </a:ext>
            </a:extLst>
          </p:cNvPr>
          <p:cNvSpPr>
            <a:spLocks noGrp="1"/>
          </p:cNvSpPr>
          <p:nvPr>
            <p:ph sz="half" idx="1"/>
          </p:nvPr>
        </p:nvSpPr>
        <p:spPr>
          <a:xfrm>
            <a:off x="0" y="688768"/>
            <a:ext cx="6172200" cy="6169231"/>
          </a:xfrm>
        </p:spPr>
        <p:txBody>
          <a:bodyPr>
            <a:normAutofit fontScale="92500" lnSpcReduction="10000"/>
          </a:bodyPr>
          <a:lstStyle/>
          <a:p>
            <a:r>
              <a:rPr lang="en-ZW" b="1" cap="all" dirty="0"/>
              <a:t>B. JESUS CAN SAVE US FROM OUR BROKEN RELATIONSHIP WITH GOD</a:t>
            </a:r>
            <a:br>
              <a:rPr lang="en-ZW" dirty="0"/>
            </a:br>
            <a:r>
              <a:rPr lang="en-ZW" sz="3200" b="1" dirty="0"/>
              <a:t>God uses some of the close personal connections we have with one another—friendship, family, and marriage—as illustrations of the relationship we can have with Him.</a:t>
            </a:r>
          </a:p>
          <a:p>
            <a:r>
              <a:rPr lang="en-ZW" sz="3200" b="1" dirty="0"/>
              <a:t>To the church in the town of Ephesus, the Apostle Paul wrote:</a:t>
            </a:r>
          </a:p>
          <a:p>
            <a:r>
              <a:rPr lang="en-ZW" sz="3200" b="1" dirty="0"/>
              <a:t>“At that time you were without Christ . . . having no hope and without God in the world. But now in Christ Jesus you who once were far off have been brought near by the blood of Christ” (Ephesians 2:12, 13).</a:t>
            </a:r>
          </a:p>
          <a:p>
            <a:endParaRPr lang="en-US" dirty="0"/>
          </a:p>
        </p:txBody>
      </p:sp>
      <p:pic>
        <p:nvPicPr>
          <p:cNvPr id="5" name="Content Placeholder 4">
            <a:extLst>
              <a:ext uri="{FF2B5EF4-FFF2-40B4-BE49-F238E27FC236}">
                <a16:creationId xmlns:a16="http://schemas.microsoft.com/office/drawing/2014/main" id="{C50AE030-6F85-5F46-ACBF-EA6E4F5C0F2C}"/>
              </a:ext>
            </a:extLst>
          </p:cNvPr>
          <p:cNvPicPr>
            <a:picLocks noGrp="1" noChangeAspect="1"/>
          </p:cNvPicPr>
          <p:nvPr>
            <p:ph sz="half" idx="2"/>
          </p:nvPr>
        </p:nvPicPr>
        <p:blipFill>
          <a:blip r:embed="rId2"/>
          <a:stretch>
            <a:fillRect/>
          </a:stretch>
        </p:blipFill>
        <p:spPr>
          <a:xfrm>
            <a:off x="6172199" y="2006930"/>
            <a:ext cx="6029359" cy="3497028"/>
          </a:xfrm>
          <a:prstGeom prst="rect">
            <a:avLst/>
          </a:prstGeom>
        </p:spPr>
      </p:pic>
    </p:spTree>
    <p:extLst>
      <p:ext uri="{BB962C8B-B14F-4D97-AF65-F5344CB8AC3E}">
        <p14:creationId xmlns:p14="http://schemas.microsoft.com/office/powerpoint/2010/main" val="127729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8CD3-6627-B04D-9387-DF0371A3A4AC}"/>
              </a:ext>
            </a:extLst>
          </p:cNvPr>
          <p:cNvSpPr>
            <a:spLocks noGrp="1"/>
          </p:cNvSpPr>
          <p:nvPr>
            <p:ph type="title"/>
          </p:nvPr>
        </p:nvSpPr>
        <p:spPr/>
        <p:txBody>
          <a:bodyPr/>
          <a:lstStyle/>
          <a:p>
            <a:br>
              <a:rPr lang="en-ZW" dirty="0"/>
            </a:br>
            <a:endParaRPr lang="en-US" dirty="0"/>
          </a:p>
        </p:txBody>
      </p:sp>
      <p:sp>
        <p:nvSpPr>
          <p:cNvPr id="3" name="Content Placeholder 2">
            <a:extLst>
              <a:ext uri="{FF2B5EF4-FFF2-40B4-BE49-F238E27FC236}">
                <a16:creationId xmlns:a16="http://schemas.microsoft.com/office/drawing/2014/main" id="{0DD5ABE9-7F14-C441-B01E-58E297271F8F}"/>
              </a:ext>
            </a:extLst>
          </p:cNvPr>
          <p:cNvSpPr>
            <a:spLocks noGrp="1"/>
          </p:cNvSpPr>
          <p:nvPr>
            <p:ph idx="1"/>
          </p:nvPr>
        </p:nvSpPr>
        <p:spPr>
          <a:xfrm>
            <a:off x="0" y="0"/>
            <a:ext cx="12192000" cy="6858000"/>
          </a:xfrm>
        </p:spPr>
        <p:txBody>
          <a:bodyPr>
            <a:normAutofit/>
          </a:bodyPr>
          <a:lstStyle/>
          <a:p>
            <a:r>
              <a:rPr lang="en-ZW" sz="3600" b="1" dirty="0"/>
              <a:t>When we commit ourselves to Christ, a relationship begins, followed by a lifetime of serving Him. Jesus is the perfect Friend; He loves to bring out the best in us. “By the blood of Christ,” our past life of sin is erased, and day by day, He gives us His acceptance, His power over sin, and His perfect life. Our love for Him, in turn, produces in us a desire to live in a way that pleases Him. And how can we know what pleases our </a:t>
            </a:r>
            <a:r>
              <a:rPr lang="en-ZW" sz="3600" b="1" dirty="0" err="1"/>
              <a:t>Savior</a:t>
            </a:r>
            <a:r>
              <a:rPr lang="en-ZW" sz="3600" b="1" dirty="0"/>
              <a:t>? Jesus says:</a:t>
            </a:r>
          </a:p>
          <a:p>
            <a:r>
              <a:rPr lang="en-ZW" sz="3600" b="1" dirty="0"/>
              <a:t>“If you love Me, keep My commandments” (John 14:15).</a:t>
            </a:r>
          </a:p>
          <a:p>
            <a:r>
              <a:rPr lang="en-ZW" sz="3600" b="1" dirty="0"/>
              <a:t>The Bible, God’s Word, tells us how to live for Him. And the Holy Spirit will help us understand the Bible and live in harmony with its teachings.</a:t>
            </a:r>
          </a:p>
          <a:p>
            <a:endParaRPr lang="en-US" dirty="0"/>
          </a:p>
        </p:txBody>
      </p:sp>
    </p:spTree>
    <p:extLst>
      <p:ext uri="{BB962C8B-B14F-4D97-AF65-F5344CB8AC3E}">
        <p14:creationId xmlns:p14="http://schemas.microsoft.com/office/powerpoint/2010/main" val="99888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8CD3-6627-B04D-9387-DF0371A3A4AC}"/>
              </a:ext>
            </a:extLst>
          </p:cNvPr>
          <p:cNvSpPr>
            <a:spLocks noGrp="1"/>
          </p:cNvSpPr>
          <p:nvPr>
            <p:ph type="title"/>
          </p:nvPr>
        </p:nvSpPr>
        <p:spPr/>
        <p:txBody>
          <a:bodyPr/>
          <a:lstStyle/>
          <a:p>
            <a:br>
              <a:rPr lang="en-ZW" dirty="0"/>
            </a:br>
            <a:endParaRPr lang="en-US" dirty="0"/>
          </a:p>
        </p:txBody>
      </p:sp>
      <p:sp>
        <p:nvSpPr>
          <p:cNvPr id="3" name="Content Placeholder 2">
            <a:extLst>
              <a:ext uri="{FF2B5EF4-FFF2-40B4-BE49-F238E27FC236}">
                <a16:creationId xmlns:a16="http://schemas.microsoft.com/office/drawing/2014/main" id="{0DD5ABE9-7F14-C441-B01E-58E297271F8F}"/>
              </a:ext>
            </a:extLst>
          </p:cNvPr>
          <p:cNvSpPr>
            <a:spLocks noGrp="1"/>
          </p:cNvSpPr>
          <p:nvPr>
            <p:ph idx="1"/>
          </p:nvPr>
        </p:nvSpPr>
        <p:spPr>
          <a:xfrm>
            <a:off x="0" y="0"/>
            <a:ext cx="12192000" cy="6858000"/>
          </a:xfrm>
        </p:spPr>
        <p:txBody>
          <a:bodyPr>
            <a:normAutofit/>
          </a:bodyPr>
          <a:lstStyle/>
          <a:p>
            <a:r>
              <a:rPr lang="en-ZW" b="1" cap="all" dirty="0"/>
              <a:t>C. JESUS CAN SAVE US FROM ETERNAL DEATH, THE PENALTY FOR SIN</a:t>
            </a:r>
            <a:endParaRPr lang="en-ZW" dirty="0"/>
          </a:p>
          <a:p>
            <a:r>
              <a:rPr lang="en-ZW" sz="3200" b="1" dirty="0"/>
              <a:t>“The wages of sin is death, but the gift of God is eternal life in Christ Jesus our Lord” (Romans 6:23).</a:t>
            </a:r>
          </a:p>
          <a:p>
            <a:r>
              <a:rPr lang="en-ZW" sz="3200" b="1" dirty="0"/>
              <a:t>We are spiritual lawbreakers, sentenced to die. The penalty for our sins is eternal death, but Jesus can save us from eternal death and give us eternal life. He loved us so much that He died for us in order to pay the penalty for our sins.</a:t>
            </a:r>
          </a:p>
          <a:p>
            <a:r>
              <a:rPr lang="en-ZW" sz="3200" b="1" dirty="0"/>
              <a:t>“God demonstrates His own love toward us, in that while we were still sinners, Christ died for us” (Romans 5:8).</a:t>
            </a:r>
          </a:p>
          <a:p>
            <a:r>
              <a:rPr lang="en-ZW" sz="3200" b="1" dirty="0"/>
              <a:t>Because of His unfailing love, Jesus “died for us.” By accepting death in our place, He provided a pardon for each of us. He experienced the horrors of complete separation from God so we wouldn’t have to. Because He died for us and suffered the full results of sin, God can now forgive and accept sinners without trivializing sin.</a:t>
            </a:r>
          </a:p>
          <a:p>
            <a:endParaRPr lang="en-US" dirty="0"/>
          </a:p>
        </p:txBody>
      </p:sp>
    </p:spTree>
    <p:extLst>
      <p:ext uri="{BB962C8B-B14F-4D97-AF65-F5344CB8AC3E}">
        <p14:creationId xmlns:p14="http://schemas.microsoft.com/office/powerpoint/2010/main" val="172890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8CD3-6627-B04D-9387-DF0371A3A4AC}"/>
              </a:ext>
            </a:extLst>
          </p:cNvPr>
          <p:cNvSpPr>
            <a:spLocks noGrp="1"/>
          </p:cNvSpPr>
          <p:nvPr>
            <p:ph type="title"/>
          </p:nvPr>
        </p:nvSpPr>
        <p:spPr/>
        <p:txBody>
          <a:bodyPr/>
          <a:lstStyle/>
          <a:p>
            <a:br>
              <a:rPr lang="en-ZW" dirty="0"/>
            </a:br>
            <a:endParaRPr lang="en-US" dirty="0"/>
          </a:p>
        </p:txBody>
      </p:sp>
      <p:sp>
        <p:nvSpPr>
          <p:cNvPr id="3" name="Content Placeholder 2">
            <a:extLst>
              <a:ext uri="{FF2B5EF4-FFF2-40B4-BE49-F238E27FC236}">
                <a16:creationId xmlns:a16="http://schemas.microsoft.com/office/drawing/2014/main" id="{0DD5ABE9-7F14-C441-B01E-58E297271F8F}"/>
              </a:ext>
            </a:extLst>
          </p:cNvPr>
          <p:cNvSpPr>
            <a:spLocks noGrp="1"/>
          </p:cNvSpPr>
          <p:nvPr>
            <p:ph idx="1"/>
          </p:nvPr>
        </p:nvSpPr>
        <p:spPr>
          <a:xfrm>
            <a:off x="0" y="0"/>
            <a:ext cx="12192000" cy="6858000"/>
          </a:xfrm>
        </p:spPr>
        <p:txBody>
          <a:bodyPr>
            <a:normAutofit lnSpcReduction="10000"/>
          </a:bodyPr>
          <a:lstStyle/>
          <a:p>
            <a:r>
              <a:rPr lang="en-ZW" b="1" cap="all" dirty="0"/>
              <a:t>D. JESUS CAN SAVE US FROM A SINFUL, UNHAPPY LIFE</a:t>
            </a:r>
            <a:br>
              <a:rPr lang="en-ZW" dirty="0"/>
            </a:br>
            <a:r>
              <a:rPr lang="en-ZW" b="1" dirty="0"/>
              <a:t>God not only provides forgiveness for our sins, but He also offers us healing and restoration. God promises to save us </a:t>
            </a:r>
            <a:r>
              <a:rPr lang="en-ZW" b="1" i="1" dirty="0"/>
              <a:t>from</a:t>
            </a:r>
            <a:r>
              <a:rPr lang="en-ZW" b="1" dirty="0"/>
              <a:t> our sins, not </a:t>
            </a:r>
            <a:r>
              <a:rPr lang="en-ZW" b="1" i="1" dirty="0"/>
              <a:t>in</a:t>
            </a:r>
            <a:r>
              <a:rPr lang="en-ZW" b="1" dirty="0"/>
              <a:t> our sins.</a:t>
            </a:r>
          </a:p>
          <a:p>
            <a:r>
              <a:rPr lang="en-ZW" b="1" dirty="0"/>
              <a:t>“Therefore, if anyone is in Christ, he is a new creation; old things have passed away; behold, all things have become new” (2 Corinthians 5:17).</a:t>
            </a:r>
          </a:p>
          <a:p>
            <a:r>
              <a:rPr lang="en-ZW" b="1" dirty="0"/>
              <a:t>We can’t save ourselves from sin or change our nature on our own, any more than a lion can decide to become a lamb (Romans 7:18). Sin is simply stronger than our willpower. However, Christ is able to cause us “to be strengthened with might through His Spirit in the inner man” (Ephesians 3:16). He works to replace our destructive habits with His righteous qualities—love, peace, joy, kindness, and self-control (Galatians 5:22, 23). Christ lives His life through us. He loves to take on the most hopeless cases.</a:t>
            </a:r>
          </a:p>
          <a:p>
            <a:r>
              <a:rPr lang="en-ZW" b="1" dirty="0"/>
              <a:t>Harold Hughes had given up hope of ever changing. He had tried desperately to stop drinking many times. He knew only too well that his battle with the bottle had put his wife and two daughters through 10 years of hell. And so he stepped into his bathtub one cold morning and pointed a shotgun muzzle into his mouth. Before pulling the trigger, he decided he’d better explain things to God. That prayer turned into a long, sobbing appeal for help.</a:t>
            </a:r>
          </a:p>
          <a:p>
            <a:endParaRPr lang="en-US" dirty="0"/>
          </a:p>
        </p:txBody>
      </p:sp>
    </p:spTree>
    <p:extLst>
      <p:ext uri="{BB962C8B-B14F-4D97-AF65-F5344CB8AC3E}">
        <p14:creationId xmlns:p14="http://schemas.microsoft.com/office/powerpoint/2010/main" val="59914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8CD3-6627-B04D-9387-DF0371A3A4AC}"/>
              </a:ext>
            </a:extLst>
          </p:cNvPr>
          <p:cNvSpPr>
            <a:spLocks noGrp="1"/>
          </p:cNvSpPr>
          <p:nvPr>
            <p:ph type="title"/>
          </p:nvPr>
        </p:nvSpPr>
        <p:spPr/>
        <p:txBody>
          <a:bodyPr/>
          <a:lstStyle/>
          <a:p>
            <a:br>
              <a:rPr lang="en-ZW" dirty="0"/>
            </a:br>
            <a:endParaRPr lang="en-US" dirty="0"/>
          </a:p>
        </p:txBody>
      </p:sp>
      <p:sp>
        <p:nvSpPr>
          <p:cNvPr id="3" name="Content Placeholder 2">
            <a:extLst>
              <a:ext uri="{FF2B5EF4-FFF2-40B4-BE49-F238E27FC236}">
                <a16:creationId xmlns:a16="http://schemas.microsoft.com/office/drawing/2014/main" id="{0DD5ABE9-7F14-C441-B01E-58E297271F8F}"/>
              </a:ext>
            </a:extLst>
          </p:cNvPr>
          <p:cNvSpPr>
            <a:spLocks noGrp="1"/>
          </p:cNvSpPr>
          <p:nvPr>
            <p:ph idx="1"/>
          </p:nvPr>
        </p:nvSpPr>
        <p:spPr>
          <a:xfrm>
            <a:off x="0" y="0"/>
            <a:ext cx="12192000" cy="6858000"/>
          </a:xfrm>
        </p:spPr>
        <p:txBody>
          <a:bodyPr>
            <a:normAutofit/>
          </a:bodyPr>
          <a:lstStyle/>
          <a:p>
            <a:r>
              <a:rPr lang="en-ZW" sz="3200" b="1" dirty="0"/>
              <a:t>God came through. Harold Hughes made a commitment to Christ and found the spiritual strength to persevere. He quit drinking for good, became a loving, dependable husband and father, and went on to earn a seat in the U.S. Senate. Senator Hughes, who passed away in 1996, is remembered as one of the pioneering leaders in creating legislation for the treatment of alcohol and drug abuse. Today, the Senator Harold Hughes Memorial Award is given annually to someone in the field of alcohol and drug rehabilitation.</a:t>
            </a:r>
          </a:p>
          <a:p>
            <a:r>
              <a:rPr lang="en-ZW" sz="3200" b="1" cap="all" dirty="0"/>
              <a:t>E. JESUS CAN SAVE US FROM A SINFUL WORLD</a:t>
            </a:r>
            <a:br>
              <a:rPr lang="en-ZW" sz="3200" b="1" dirty="0"/>
            </a:br>
            <a:r>
              <a:rPr lang="en-ZW" sz="3200" b="1" dirty="0"/>
              <a:t>The next four </a:t>
            </a:r>
            <a:r>
              <a:rPr lang="en-ZW" sz="3200" b="1" i="1" dirty="0"/>
              <a:t>Discover </a:t>
            </a:r>
            <a:r>
              <a:rPr lang="en-ZW" sz="3200" b="1" dirty="0"/>
              <a:t>Guides will provide a full explanation of how Jesus can rescue us from our sinful world.</a:t>
            </a:r>
          </a:p>
          <a:p>
            <a:r>
              <a:rPr lang="en-ZW" sz="3200" b="1" dirty="0"/>
              <a:t>Thought question: Jesus saves us from our sins because we can overcome sin by our strong willpower. (True or False)</a:t>
            </a:r>
          </a:p>
          <a:p>
            <a:endParaRPr lang="en-US" dirty="0"/>
          </a:p>
        </p:txBody>
      </p:sp>
    </p:spTree>
    <p:extLst>
      <p:ext uri="{BB962C8B-B14F-4D97-AF65-F5344CB8AC3E}">
        <p14:creationId xmlns:p14="http://schemas.microsoft.com/office/powerpoint/2010/main" val="369165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D9D5-6D6C-A547-A6C9-700E4B5275E6}"/>
              </a:ext>
            </a:extLst>
          </p:cNvPr>
          <p:cNvSpPr>
            <a:spLocks noGrp="1"/>
          </p:cNvSpPr>
          <p:nvPr>
            <p:ph type="title"/>
          </p:nvPr>
        </p:nvSpPr>
        <p:spPr>
          <a:xfrm>
            <a:off x="0" y="0"/>
            <a:ext cx="12192000" cy="748145"/>
          </a:xfrm>
        </p:spPr>
        <p:txBody>
          <a:bodyPr>
            <a:normAutofit/>
          </a:bodyPr>
          <a:lstStyle/>
          <a:p>
            <a:r>
              <a:rPr lang="en-ZW" sz="3200" b="1" dirty="0"/>
              <a:t>4. Finding Salvation and Growing as a Christian— Three Simple Steps</a:t>
            </a:r>
            <a:endParaRPr lang="en-US" sz="3200" b="1" dirty="0"/>
          </a:p>
        </p:txBody>
      </p:sp>
      <p:sp>
        <p:nvSpPr>
          <p:cNvPr id="3" name="Content Placeholder 2">
            <a:extLst>
              <a:ext uri="{FF2B5EF4-FFF2-40B4-BE49-F238E27FC236}">
                <a16:creationId xmlns:a16="http://schemas.microsoft.com/office/drawing/2014/main" id="{EE54DA87-0EE4-1942-99F5-CE7951B52181}"/>
              </a:ext>
            </a:extLst>
          </p:cNvPr>
          <p:cNvSpPr>
            <a:spLocks noGrp="1"/>
          </p:cNvSpPr>
          <p:nvPr>
            <p:ph sz="half" idx="1"/>
          </p:nvPr>
        </p:nvSpPr>
        <p:spPr>
          <a:xfrm>
            <a:off x="0" y="748146"/>
            <a:ext cx="6172200" cy="6109854"/>
          </a:xfrm>
        </p:spPr>
        <p:txBody>
          <a:bodyPr>
            <a:normAutofit/>
          </a:bodyPr>
          <a:lstStyle/>
          <a:p>
            <a:r>
              <a:rPr lang="en-ZW" b="1" cap="all" dirty="0"/>
              <a:t>STEP 1: ASK CHRIST TO DEAL WITH THE SIN IN YOUR LIFE </a:t>
            </a:r>
            <a:br>
              <a:rPr lang="en-ZW" dirty="0"/>
            </a:br>
            <a:r>
              <a:rPr lang="en-ZW" sz="3200" b="1" dirty="0"/>
              <a:t>What is </a:t>
            </a:r>
            <a:r>
              <a:rPr lang="en-ZW" sz="3200" b="1" i="1" dirty="0"/>
              <a:t>our</a:t>
            </a:r>
            <a:r>
              <a:rPr lang="en-ZW" sz="3200" b="1" dirty="0"/>
              <a:t> part in getting rid of our sinful life?</a:t>
            </a:r>
          </a:p>
          <a:p>
            <a:r>
              <a:rPr lang="en-ZW" sz="3200" b="1" dirty="0"/>
              <a:t>“Repent therefore and be converted, that your sins may be blotted out” (Acts 3:19).</a:t>
            </a:r>
          </a:p>
          <a:p>
            <a:r>
              <a:rPr lang="en-ZW" sz="3200" b="1" dirty="0"/>
              <a:t>What leads a person to repent?</a:t>
            </a:r>
          </a:p>
          <a:p>
            <a:r>
              <a:rPr lang="en-ZW" sz="3200" b="1" dirty="0"/>
              <a:t>“Do you despise the riches of His goodness, forbearance, and longsuffering, not knowing that the goodness of God leads you to repentance?” (Romans 2:4).</a:t>
            </a:r>
          </a:p>
          <a:p>
            <a:endParaRPr lang="en-US" dirty="0"/>
          </a:p>
        </p:txBody>
      </p:sp>
      <p:pic>
        <p:nvPicPr>
          <p:cNvPr id="5" name="Content Placeholder 4">
            <a:extLst>
              <a:ext uri="{FF2B5EF4-FFF2-40B4-BE49-F238E27FC236}">
                <a16:creationId xmlns:a16="http://schemas.microsoft.com/office/drawing/2014/main" id="{C651DC07-3573-E741-9DA4-B1A88C86503C}"/>
              </a:ext>
            </a:extLst>
          </p:cNvPr>
          <p:cNvPicPr>
            <a:picLocks noGrp="1" noChangeAspect="1"/>
          </p:cNvPicPr>
          <p:nvPr>
            <p:ph sz="half" idx="2"/>
          </p:nvPr>
        </p:nvPicPr>
        <p:blipFill>
          <a:blip r:embed="rId2"/>
          <a:stretch>
            <a:fillRect/>
          </a:stretch>
        </p:blipFill>
        <p:spPr>
          <a:xfrm>
            <a:off x="6172199" y="1840675"/>
            <a:ext cx="6011305" cy="3797141"/>
          </a:xfrm>
          <a:prstGeom prst="rect">
            <a:avLst/>
          </a:prstGeom>
        </p:spPr>
      </p:pic>
    </p:spTree>
    <p:extLst>
      <p:ext uri="{BB962C8B-B14F-4D97-AF65-F5344CB8AC3E}">
        <p14:creationId xmlns:p14="http://schemas.microsoft.com/office/powerpoint/2010/main" val="133118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3525-89C8-8F41-BF1F-05F5CBA323F6}"/>
              </a:ext>
            </a:extLst>
          </p:cNvPr>
          <p:cNvSpPr>
            <a:spLocks noGrp="1"/>
          </p:cNvSpPr>
          <p:nvPr>
            <p:ph type="title"/>
          </p:nvPr>
        </p:nvSpPr>
        <p:spPr>
          <a:xfrm>
            <a:off x="0" y="0"/>
            <a:ext cx="12192000" cy="617517"/>
          </a:xfrm>
        </p:spPr>
        <p:txBody>
          <a:bodyPr>
            <a:normAutofit/>
          </a:bodyPr>
          <a:lstStyle/>
          <a:p>
            <a:r>
              <a:rPr lang="en-ZW" sz="3200" dirty="0"/>
              <a:t>4. Finding Salvation and Growing as a Christian— Three Simple Steps</a:t>
            </a:r>
            <a:endParaRPr lang="en-US" sz="3200" dirty="0"/>
          </a:p>
        </p:txBody>
      </p:sp>
      <p:sp>
        <p:nvSpPr>
          <p:cNvPr id="3" name="Content Placeholder 2">
            <a:extLst>
              <a:ext uri="{FF2B5EF4-FFF2-40B4-BE49-F238E27FC236}">
                <a16:creationId xmlns:a16="http://schemas.microsoft.com/office/drawing/2014/main" id="{200DC708-CC31-664B-8D6C-7DCE1757025A}"/>
              </a:ext>
            </a:extLst>
          </p:cNvPr>
          <p:cNvSpPr>
            <a:spLocks noGrp="1"/>
          </p:cNvSpPr>
          <p:nvPr>
            <p:ph idx="1"/>
          </p:nvPr>
        </p:nvSpPr>
        <p:spPr>
          <a:xfrm>
            <a:off x="0" y="617517"/>
            <a:ext cx="12192000" cy="6412675"/>
          </a:xfrm>
        </p:spPr>
        <p:txBody>
          <a:bodyPr>
            <a:normAutofit fontScale="92500" lnSpcReduction="10000"/>
          </a:bodyPr>
          <a:lstStyle/>
          <a:p>
            <a:r>
              <a:rPr lang="en-ZW" b="1" dirty="0"/>
              <a:t>“I rejoice, not that you were made sorry, but that your sorrow led to repentance” (2 Corinthians 7:9).</a:t>
            </a:r>
          </a:p>
          <a:p>
            <a:r>
              <a:rPr lang="en-ZW" b="1" dirty="0"/>
              <a:t>Repentance is simply being sorry for our sins and then turning away from them—making a break from old habits, practices, and attitudes. It’s not sorrow for fear of impending punishment; it’s a response to “the goodness of God” that led Jesus to die in our place for our sinfulness. We reject sin because it hurts God—and ultimately us.</a:t>
            </a:r>
          </a:p>
          <a:p>
            <a:r>
              <a:rPr lang="en-ZW" b="1" dirty="0"/>
              <a:t>What else is part of repentance?</a:t>
            </a:r>
          </a:p>
          <a:p>
            <a:r>
              <a:rPr lang="en-ZW" b="1" dirty="0"/>
              <a:t>“He who covers his sins will not prosper, but whoever confesses and forsakes them will have mercy” (Proverbs 28:13).</a:t>
            </a:r>
          </a:p>
          <a:p>
            <a:r>
              <a:rPr lang="en-ZW" b="1" dirty="0"/>
              <a:t>In addition to acknowledging and getting rid of the old life of sin, what else is necessary for the repentant sinner?</a:t>
            </a:r>
          </a:p>
          <a:p>
            <a:r>
              <a:rPr lang="en-ZW" b="1" dirty="0"/>
              <a:t>“If the wicked restores the pledge, gives back what he has stolen, and walks in the statutes of life without committing iniquity, he shall surely live; he shall not die” (Ezekiel 33:15).</a:t>
            </a:r>
          </a:p>
          <a:p>
            <a:r>
              <a:rPr lang="en-ZW" b="1" dirty="0"/>
              <a:t>Real repentance means not only turning away from sin, but, as far as possible, making past wrongs right.</a:t>
            </a:r>
          </a:p>
          <a:p>
            <a:endParaRPr lang="en-US" dirty="0"/>
          </a:p>
        </p:txBody>
      </p:sp>
    </p:spTree>
    <p:extLst>
      <p:ext uri="{BB962C8B-B14F-4D97-AF65-F5344CB8AC3E}">
        <p14:creationId xmlns:p14="http://schemas.microsoft.com/office/powerpoint/2010/main" val="26252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DC708-CC31-664B-8D6C-7DCE1757025A}"/>
              </a:ext>
            </a:extLst>
          </p:cNvPr>
          <p:cNvSpPr>
            <a:spLocks noGrp="1"/>
          </p:cNvSpPr>
          <p:nvPr>
            <p:ph idx="1"/>
          </p:nvPr>
        </p:nvSpPr>
        <p:spPr>
          <a:xfrm>
            <a:off x="0" y="0"/>
            <a:ext cx="12192000" cy="6857999"/>
          </a:xfrm>
        </p:spPr>
        <p:txBody>
          <a:bodyPr>
            <a:normAutofit fontScale="70000" lnSpcReduction="20000"/>
          </a:bodyPr>
          <a:lstStyle/>
          <a:p>
            <a:r>
              <a:rPr lang="en-ZW" b="1" dirty="0"/>
              <a:t>What is God’s part in getting rid of our old life of sin?</a:t>
            </a:r>
          </a:p>
          <a:p>
            <a:r>
              <a:rPr lang="en-ZW" b="1" dirty="0"/>
              <a:t>“If we confess our sins, He is faithful and just to forgive us our sins and to cleanse us from all unrighteousness” (1 John 1:9).</a:t>
            </a:r>
          </a:p>
          <a:p>
            <a:r>
              <a:rPr lang="en-ZW" b="1" dirty="0"/>
              <a:t>“Him [Jesus Christ] God has exalted to His right hand to be Prince and </a:t>
            </a:r>
            <a:r>
              <a:rPr lang="en-ZW" b="1" dirty="0" err="1"/>
              <a:t>Savior</a:t>
            </a:r>
            <a:r>
              <a:rPr lang="en-ZW" b="1" dirty="0"/>
              <a:t>, to give repentance to Israel and forgiveness of sins” (Acts 5:31).</a:t>
            </a:r>
          </a:p>
          <a:p>
            <a:r>
              <a:rPr lang="en-ZW" b="1" dirty="0"/>
              <a:t>The ability to repent is really a </a:t>
            </a:r>
            <a:r>
              <a:rPr lang="en-ZW" b="1" i="1" dirty="0"/>
              <a:t>gift</a:t>
            </a:r>
            <a:r>
              <a:rPr lang="en-ZW" b="1" dirty="0"/>
              <a:t> to us from God (Acts 5:31). Only He can move us to genuine repentance. And when we do respond, a loving </a:t>
            </a:r>
            <a:r>
              <a:rPr lang="en-ZW" b="1" dirty="0" err="1"/>
              <a:t>Savior</a:t>
            </a:r>
            <a:r>
              <a:rPr lang="en-ZW" b="1" dirty="0"/>
              <a:t> forgives our sins. The Bible describes it as taking our sins and throwing them “into the depths of the sea,” (Micah 7:19) cleansing us from all unrighteousness. There is no sin so terrible that our </a:t>
            </a:r>
            <a:r>
              <a:rPr lang="en-ZW" b="1" dirty="0" err="1"/>
              <a:t>Savior</a:t>
            </a:r>
            <a:r>
              <a:rPr lang="en-ZW" b="1" dirty="0"/>
              <a:t> who died on the cross can’t forgive. A person who trusts in Jesus needs only to ask Him.</a:t>
            </a:r>
          </a:p>
          <a:p>
            <a:r>
              <a:rPr lang="en-ZW" b="1" dirty="0"/>
              <a:t>It’s a sobering fact that our sins helped drive those nails through Christ’s hands and feet. In a real sense, we helped crucify the </a:t>
            </a:r>
            <a:r>
              <a:rPr lang="en-ZW" b="1" dirty="0" err="1"/>
              <a:t>Savior</a:t>
            </a:r>
            <a:r>
              <a:rPr lang="en-ZW" b="1" dirty="0"/>
              <a:t>, but always remember that Jesus endured the cross “for the joy that was set before Him” (Hebrews 12:2). </a:t>
            </a:r>
          </a:p>
          <a:p>
            <a:r>
              <a:rPr lang="en-ZW" b="1" dirty="0"/>
              <a:t>He willingly paid the ultimate price for our ultimate redemption. And He is more eager than we can imagine for us to accept His gift of forgiveness and reconciliation.</a:t>
            </a:r>
          </a:p>
          <a:p>
            <a:r>
              <a:rPr lang="en-ZW" b="1" dirty="0"/>
              <a:t>Word reached a young runaway that his mother was dying. The news filled him with remorse over their broken relationship. Hurrying home, he rushed into the room and threw himself on his mother’s bed. In a flood of tears, he begged her to forgive him.</a:t>
            </a:r>
          </a:p>
          <a:p>
            <a:r>
              <a:rPr lang="en-ZW" b="1" dirty="0"/>
              <a:t>She drew him close and whispered, “Son, I would have forgiven you long ago if you’d only asked.”</a:t>
            </a:r>
          </a:p>
          <a:p>
            <a:r>
              <a:rPr lang="en-ZW" b="1" dirty="0"/>
              <a:t>If you have drifted away from God, or have not yet come to know Him, please think about how eager your Heavenly Father is to welcome you home. </a:t>
            </a:r>
          </a:p>
          <a:p>
            <a:r>
              <a:rPr lang="en-ZW" b="1" dirty="0"/>
              <a:t>He demonstrated His forgiving love on a cross on the hill called Golgotha. </a:t>
            </a:r>
          </a:p>
          <a:p>
            <a:r>
              <a:rPr lang="en-ZW" b="1" dirty="0"/>
              <a:t>More than anything, He wants for you to accept His offer of pardon and grace. He loves you. He died for you. He is always willing to forgive you.</a:t>
            </a:r>
          </a:p>
          <a:p>
            <a:r>
              <a:rPr lang="en-ZW" b="1" dirty="0"/>
              <a:t>So respond to His gracious invitation to repent. Confess your sins. Believe that God forgives you, and He will. Don’t look to your emotions for reassurance. Trust in the clear promises of Scripture.</a:t>
            </a:r>
          </a:p>
          <a:p>
            <a:endParaRPr lang="en-US" dirty="0"/>
          </a:p>
        </p:txBody>
      </p:sp>
    </p:spTree>
    <p:extLst>
      <p:ext uri="{BB962C8B-B14F-4D97-AF65-F5344CB8AC3E}">
        <p14:creationId xmlns:p14="http://schemas.microsoft.com/office/powerpoint/2010/main" val="36816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3525-89C8-8F41-BF1F-05F5CBA323F6}"/>
              </a:ext>
            </a:extLst>
          </p:cNvPr>
          <p:cNvSpPr>
            <a:spLocks noGrp="1"/>
          </p:cNvSpPr>
          <p:nvPr>
            <p:ph type="title"/>
          </p:nvPr>
        </p:nvSpPr>
        <p:spPr>
          <a:xfrm>
            <a:off x="0" y="0"/>
            <a:ext cx="12192000" cy="1325563"/>
          </a:xfrm>
        </p:spPr>
        <p:txBody>
          <a:bodyPr>
            <a:normAutofit/>
          </a:bodyPr>
          <a:lstStyle/>
          <a:p>
            <a:r>
              <a:rPr lang="en-ZW" dirty="0"/>
              <a:t>4. Finding Salvation and Growing as a Christian— Three Simple Steps</a:t>
            </a:r>
            <a:endParaRPr lang="en-US" dirty="0"/>
          </a:p>
        </p:txBody>
      </p:sp>
      <p:sp>
        <p:nvSpPr>
          <p:cNvPr id="3" name="Content Placeholder 2">
            <a:extLst>
              <a:ext uri="{FF2B5EF4-FFF2-40B4-BE49-F238E27FC236}">
                <a16:creationId xmlns:a16="http://schemas.microsoft.com/office/drawing/2014/main" id="{200DC708-CC31-664B-8D6C-7DCE1757025A}"/>
              </a:ext>
            </a:extLst>
          </p:cNvPr>
          <p:cNvSpPr>
            <a:spLocks noGrp="1"/>
          </p:cNvSpPr>
          <p:nvPr>
            <p:ph idx="1"/>
          </p:nvPr>
        </p:nvSpPr>
        <p:spPr>
          <a:xfrm>
            <a:off x="0" y="1325562"/>
            <a:ext cx="12192000" cy="5532437"/>
          </a:xfrm>
        </p:spPr>
        <p:txBody>
          <a:bodyPr>
            <a:normAutofit/>
          </a:bodyPr>
          <a:lstStyle/>
          <a:p>
            <a:r>
              <a:rPr lang="en-ZW" b="1" cap="all" dirty="0"/>
              <a:t>STEP 2: RECEIVE A NEW LIFE FROM JESUS</a:t>
            </a:r>
            <a:br>
              <a:rPr lang="en-ZW" dirty="0"/>
            </a:br>
            <a:r>
              <a:rPr lang="en-ZW" sz="3200" b="1" i="1" dirty="0"/>
              <a:t>Your</a:t>
            </a:r>
            <a:r>
              <a:rPr lang="en-ZW" sz="3200" b="1" dirty="0"/>
              <a:t> </a:t>
            </a:r>
            <a:r>
              <a:rPr lang="en-ZW" sz="3200" b="1" i="1" dirty="0"/>
              <a:t>part</a:t>
            </a:r>
            <a:r>
              <a:rPr lang="en-ZW" sz="3200" b="1" dirty="0"/>
              <a:t> in receiving a new life from Jesus is to believe that Jesus has really saved you. Accept without question the fact that He has forgiven and cleansed you, taken away your old life of sin, and given you an entirely new and changed life.</a:t>
            </a:r>
          </a:p>
          <a:p>
            <a:r>
              <a:rPr lang="en-ZW" sz="3200" b="1" dirty="0"/>
              <a:t>“As many as received Him [Jesus], to them He gave the right [the power, authority, privilege] to become children of God, to those who believe in His name” (John 1:12).</a:t>
            </a:r>
          </a:p>
          <a:p>
            <a:r>
              <a:rPr lang="en-ZW" sz="3200" b="1" dirty="0"/>
              <a:t>As a child of God, you have “the right” to receive a new life from Jesus. As we have said, you can’t achieve it on your own—it’s a gift from your Heavenly Father.</a:t>
            </a:r>
          </a:p>
          <a:p>
            <a:endParaRPr lang="en-US" dirty="0"/>
          </a:p>
        </p:txBody>
      </p:sp>
    </p:spTree>
    <p:extLst>
      <p:ext uri="{BB962C8B-B14F-4D97-AF65-F5344CB8AC3E}">
        <p14:creationId xmlns:p14="http://schemas.microsoft.com/office/powerpoint/2010/main" val="22730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DC708-CC31-664B-8D6C-7DCE1757025A}"/>
              </a:ext>
            </a:extLst>
          </p:cNvPr>
          <p:cNvSpPr>
            <a:spLocks noGrp="1"/>
          </p:cNvSpPr>
          <p:nvPr>
            <p:ph idx="1"/>
          </p:nvPr>
        </p:nvSpPr>
        <p:spPr>
          <a:xfrm>
            <a:off x="0" y="0"/>
            <a:ext cx="12192000" cy="6857999"/>
          </a:xfrm>
        </p:spPr>
        <p:txBody>
          <a:bodyPr>
            <a:normAutofit lnSpcReduction="10000"/>
          </a:bodyPr>
          <a:lstStyle/>
          <a:p>
            <a:r>
              <a:rPr lang="en-ZW" sz="3200" b="1" dirty="0"/>
              <a:t>Jesus gives this absolute promise so that all of our insecurities and doubts will be removed. However, if you do struggle with doubt, remember the man who, in the middle of an overwhelming crisis, called out to Jesus: “Lord, I believe; help my unbelief!” (Mark 9:24). Focus whatever trust you can muster on God’s promises. It’s not how much faith you have that counts; it’s simply whether or not you exercise it.</a:t>
            </a:r>
          </a:p>
          <a:p>
            <a:r>
              <a:rPr lang="en-ZW" sz="3200" b="1" dirty="0"/>
              <a:t>What is </a:t>
            </a:r>
            <a:r>
              <a:rPr lang="en-ZW" sz="3200" b="1" i="1" dirty="0"/>
              <a:t>God’s part</a:t>
            </a:r>
            <a:r>
              <a:rPr lang="en-ZW" sz="3200" b="1" dirty="0"/>
              <a:t> in giving us a new life?</a:t>
            </a:r>
          </a:p>
          <a:p>
            <a:r>
              <a:rPr lang="en-ZW" sz="3200" b="1" dirty="0"/>
              <a:t>“Unless one is born again, he cannot see the kingdom of God” (John 3:3).</a:t>
            </a:r>
          </a:p>
          <a:p>
            <a:r>
              <a:rPr lang="en-ZW" sz="3200" b="1" dirty="0"/>
              <a:t>According to Jesus, a repentant, believing sinner is actually born into a new life. The change is as dramatic as the birth of a baby, and it is a miracle that only God can perform.</a:t>
            </a:r>
          </a:p>
          <a:p>
            <a:r>
              <a:rPr lang="en-ZW" sz="3200" b="1" dirty="0"/>
              <a:t>What inner change takes place in a person who acquires a new life from Jesus?</a:t>
            </a:r>
          </a:p>
          <a:p>
            <a:endParaRPr lang="en-US" dirty="0"/>
          </a:p>
        </p:txBody>
      </p:sp>
    </p:spTree>
    <p:extLst>
      <p:ext uri="{BB962C8B-B14F-4D97-AF65-F5344CB8AC3E}">
        <p14:creationId xmlns:p14="http://schemas.microsoft.com/office/powerpoint/2010/main" val="367492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8614-E601-FE4B-9A07-9C5F62C32CBB}"/>
              </a:ext>
            </a:extLst>
          </p:cNvPr>
          <p:cNvSpPr>
            <a:spLocks noGrp="1"/>
          </p:cNvSpPr>
          <p:nvPr>
            <p:ph type="title"/>
          </p:nvPr>
        </p:nvSpPr>
        <p:spPr>
          <a:xfrm>
            <a:off x="0" y="1"/>
            <a:ext cx="12192000" cy="736270"/>
          </a:xfrm>
        </p:spPr>
        <p:txBody>
          <a:bodyPr/>
          <a:lstStyle/>
          <a:p>
            <a:r>
              <a:rPr lang="en-ZW" dirty="0"/>
              <a:t>A Second Chance at Life</a:t>
            </a:r>
            <a:endParaRPr lang="en-US" dirty="0"/>
          </a:p>
        </p:txBody>
      </p:sp>
      <p:sp>
        <p:nvSpPr>
          <p:cNvPr id="3" name="Content Placeholder 2">
            <a:extLst>
              <a:ext uri="{FF2B5EF4-FFF2-40B4-BE49-F238E27FC236}">
                <a16:creationId xmlns:a16="http://schemas.microsoft.com/office/drawing/2014/main" id="{DE46A2F3-45DF-FD46-8DC8-EB3E365396B1}"/>
              </a:ext>
            </a:extLst>
          </p:cNvPr>
          <p:cNvSpPr>
            <a:spLocks noGrp="1"/>
          </p:cNvSpPr>
          <p:nvPr>
            <p:ph idx="1"/>
          </p:nvPr>
        </p:nvSpPr>
        <p:spPr>
          <a:xfrm>
            <a:off x="0" y="736270"/>
            <a:ext cx="12192000" cy="6121729"/>
          </a:xfrm>
        </p:spPr>
        <p:txBody>
          <a:bodyPr>
            <a:normAutofit/>
          </a:bodyPr>
          <a:lstStyle/>
          <a:p>
            <a:r>
              <a:rPr lang="en-ZW" b="1" cap="all" dirty="0"/>
              <a:t>COMMENTS LIKE THESE</a:t>
            </a:r>
            <a:r>
              <a:rPr lang="en-ZW" dirty="0"/>
              <a:t> from our students really make our day:</a:t>
            </a:r>
          </a:p>
          <a:p>
            <a:r>
              <a:rPr lang="en-ZW" b="1" dirty="0"/>
              <a:t>“One of the study guides mentions loneliness. I sure know what that feels like since I have burned my bridges with my family and friends. This is because of all the bad things I was involved in. I was encouraged by what you sent me. It always gives me a spark of hope to know that Jesus Christ is there next to me and walking with me in everything I do. Jesus truly is my Best Friend.”</a:t>
            </a:r>
          </a:p>
          <a:p>
            <a:r>
              <a:rPr lang="en-ZW" b="1" dirty="0"/>
              <a:t>“I’ve been a follower of Jesus for a while now. He has healed my broken heart, forgiven me of my sins, and is my Best Friend. I can’t wait to be with Him in heaven, spending eternity worshipping. Thank you for making the Word of God easier to understand.”</a:t>
            </a:r>
          </a:p>
          <a:p>
            <a:r>
              <a:rPr lang="en-ZW" b="1" dirty="0"/>
              <a:t>These individuals have found the only way to a second chance at life—Jesus! They’ve made the all-important discovery that, while it is a terrible experience to be lost, it is a fantastic experience to find salvation. What is the only solution for someone trapped in sin?</a:t>
            </a:r>
          </a:p>
          <a:p>
            <a:endParaRPr lang="en-US" dirty="0"/>
          </a:p>
        </p:txBody>
      </p:sp>
    </p:spTree>
    <p:extLst>
      <p:ext uri="{BB962C8B-B14F-4D97-AF65-F5344CB8AC3E}">
        <p14:creationId xmlns:p14="http://schemas.microsoft.com/office/powerpoint/2010/main" val="48004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6D78DE-B65E-0D43-84F0-661FC795D38C}"/>
              </a:ext>
            </a:extLst>
          </p:cNvPr>
          <p:cNvSpPr>
            <a:spLocks noGrp="1"/>
          </p:cNvSpPr>
          <p:nvPr>
            <p:ph sz="half" idx="1"/>
          </p:nvPr>
        </p:nvSpPr>
        <p:spPr>
          <a:xfrm>
            <a:off x="-1" y="0"/>
            <a:ext cx="7656607" cy="6858000"/>
          </a:xfrm>
        </p:spPr>
        <p:txBody>
          <a:bodyPr>
            <a:normAutofit fontScale="92500" lnSpcReduction="20000"/>
          </a:bodyPr>
          <a:lstStyle/>
          <a:p>
            <a:r>
              <a:rPr lang="en-ZW" sz="3600" b="1" dirty="0"/>
              <a:t>“I will give you a new heart and put a new spirit within you; I will take the heart of stone out of your flesh and give you a heart of flesh” (Ezekiel 36:26).</a:t>
            </a:r>
          </a:p>
          <a:p>
            <a:r>
              <a:rPr lang="en-ZW" sz="3600" b="1" dirty="0"/>
              <a:t>Jesus transforms our heart— our feelings and </a:t>
            </a:r>
            <a:r>
              <a:rPr lang="en-ZW" sz="3600" b="1" dirty="0" err="1"/>
              <a:t>behavior</a:t>
            </a:r>
            <a:r>
              <a:rPr lang="en-ZW" sz="3600" b="1" dirty="0"/>
              <a:t>—and dwells “in you” (Colossians 1:27). </a:t>
            </a:r>
          </a:p>
          <a:p>
            <a:r>
              <a:rPr lang="en-ZW" sz="3600" b="1" dirty="0"/>
              <a:t>This new life is not just a nice, spiritual idea. It’s much more than positive thinking; it’s a hard, solid fact. </a:t>
            </a:r>
          </a:p>
          <a:p>
            <a:r>
              <a:rPr lang="en-ZW" sz="3600" b="1" dirty="0"/>
              <a:t>The new birth is a resurrection from spiritual death to an entirely new existence (Ephesians 5:14). </a:t>
            </a:r>
          </a:p>
          <a:p>
            <a:r>
              <a:rPr lang="en-ZW" sz="3600" b="1" dirty="0"/>
              <a:t>Harold Hughes is just one example of Christ’s ability to give people a wonderful second chance.</a:t>
            </a:r>
          </a:p>
          <a:p>
            <a:endParaRPr lang="en-US" dirty="0"/>
          </a:p>
        </p:txBody>
      </p:sp>
      <p:pic>
        <p:nvPicPr>
          <p:cNvPr id="5" name="Content Placeholder 4">
            <a:extLst>
              <a:ext uri="{FF2B5EF4-FFF2-40B4-BE49-F238E27FC236}">
                <a16:creationId xmlns:a16="http://schemas.microsoft.com/office/drawing/2014/main" id="{66295CDC-AE83-C544-99E2-CD402D8A9675}"/>
              </a:ext>
            </a:extLst>
          </p:cNvPr>
          <p:cNvPicPr>
            <a:picLocks noGrp="1" noChangeAspect="1"/>
          </p:cNvPicPr>
          <p:nvPr>
            <p:ph sz="half" idx="2"/>
          </p:nvPr>
        </p:nvPicPr>
        <p:blipFill>
          <a:blip r:embed="rId2"/>
          <a:stretch>
            <a:fillRect/>
          </a:stretch>
        </p:blipFill>
        <p:spPr>
          <a:xfrm>
            <a:off x="7656606" y="0"/>
            <a:ext cx="4535394" cy="6820144"/>
          </a:xfrm>
          <a:prstGeom prst="rect">
            <a:avLst/>
          </a:prstGeom>
        </p:spPr>
      </p:pic>
    </p:spTree>
    <p:extLst>
      <p:ext uri="{BB962C8B-B14F-4D97-AF65-F5344CB8AC3E}">
        <p14:creationId xmlns:p14="http://schemas.microsoft.com/office/powerpoint/2010/main" val="114275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E2489-AF45-A640-8C8F-0EAE8DD532D3}"/>
              </a:ext>
            </a:extLst>
          </p:cNvPr>
          <p:cNvSpPr>
            <a:spLocks noGrp="1"/>
          </p:cNvSpPr>
          <p:nvPr>
            <p:ph idx="1"/>
          </p:nvPr>
        </p:nvSpPr>
        <p:spPr>
          <a:xfrm>
            <a:off x="0" y="0"/>
            <a:ext cx="12192000" cy="6858000"/>
          </a:xfrm>
        </p:spPr>
        <p:txBody>
          <a:bodyPr>
            <a:normAutofit fontScale="92500"/>
          </a:bodyPr>
          <a:lstStyle/>
          <a:p>
            <a:r>
              <a:rPr lang="en-ZW" b="1" cap="all" dirty="0"/>
              <a:t>STEP 3: LIVE FOR JESUS EVERY DAY</a:t>
            </a:r>
            <a:br>
              <a:rPr lang="en-ZW" dirty="0"/>
            </a:br>
            <a:r>
              <a:rPr lang="en-ZW" sz="3200" b="1" dirty="0"/>
              <a:t>The Christian life involves a daily turning away from selfishness as we spend time with Jesus, our Friend. We grow in this new life by strengthening our relationship with Jesus. This means spending quality time with Him—building honest and open communication. God has given us five divine aids for spiritual growth: (1) Bible study, (2) prayer, (3) meditation on Scripture, (4) fellowship with other Christians, and (5) sharing our experience with others. (</a:t>
            </a:r>
            <a:r>
              <a:rPr lang="en-ZW" sz="3200" b="1" i="1" dirty="0"/>
              <a:t>Discover</a:t>
            </a:r>
            <a:r>
              <a:rPr lang="en-ZW" sz="3200" b="1" dirty="0"/>
              <a:t> Guides 14 to 20 give practical suggestions on how to live a satisfying Christian life.)</a:t>
            </a:r>
          </a:p>
          <a:p>
            <a:r>
              <a:rPr lang="en-ZW" sz="3200" b="1" dirty="0"/>
              <a:t>Living in Christ means we have God’s power in our life. Sometimes we may stumble, but if we do, we can claim Christ’s forgiveness and keep going. We’re headed in a direction toward Jesus, and we know that He remains a living presence in our hearts every step of the way (Hebrews 7:25; Jude 24). Jesus provides two things that are essential for healthy growth: a sense of security through His unconditional love, and the motivation to reach higher through His inspiring Word—the Bible.</a:t>
            </a:r>
          </a:p>
          <a:p>
            <a:endParaRPr lang="en-US" dirty="0"/>
          </a:p>
        </p:txBody>
      </p:sp>
    </p:spTree>
    <p:extLst>
      <p:ext uri="{BB962C8B-B14F-4D97-AF65-F5344CB8AC3E}">
        <p14:creationId xmlns:p14="http://schemas.microsoft.com/office/powerpoint/2010/main" val="2444833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E2489-AF45-A640-8C8F-0EAE8DD532D3}"/>
              </a:ext>
            </a:extLst>
          </p:cNvPr>
          <p:cNvSpPr>
            <a:spLocks noGrp="1"/>
          </p:cNvSpPr>
          <p:nvPr>
            <p:ph idx="1"/>
          </p:nvPr>
        </p:nvSpPr>
        <p:spPr>
          <a:xfrm>
            <a:off x="0" y="0"/>
            <a:ext cx="12192000" cy="6858000"/>
          </a:xfrm>
        </p:spPr>
        <p:txBody>
          <a:bodyPr>
            <a:normAutofit/>
          </a:bodyPr>
          <a:lstStyle/>
          <a:p>
            <a:r>
              <a:rPr lang="en-US" sz="4000" b="1" dirty="0"/>
              <a:t>Thought question: </a:t>
            </a:r>
            <a:r>
              <a:rPr lang="en-ZW" sz="4000" b="1" dirty="0"/>
              <a:t>Our part in receiving salvation is to repent and turn to God for forgiveness. (True or False)</a:t>
            </a:r>
          </a:p>
          <a:p>
            <a:r>
              <a:rPr lang="en-ZW" sz="4000" b="1" dirty="0"/>
              <a:t>God’s part in our receiving salvation is to give us the gift of repentance and forgiveness for our sins. (True or False)</a:t>
            </a:r>
          </a:p>
          <a:p>
            <a:r>
              <a:rPr lang="en-ZW" sz="4000" b="1" dirty="0"/>
              <a:t>Our part in receiving a new life from God is to accept the fact that we can achieve this new life on our own. (True or False) </a:t>
            </a:r>
          </a:p>
          <a:p>
            <a:r>
              <a:rPr lang="en-ZW" sz="4000" b="1" dirty="0"/>
              <a:t>God’s part in our receiving a new life is to perform the miracle of a new birth, give us a new heart, dwell in us, and transform our </a:t>
            </a:r>
            <a:r>
              <a:rPr lang="en-ZW" sz="4000" b="1" dirty="0" err="1"/>
              <a:t>behavior</a:t>
            </a:r>
            <a:r>
              <a:rPr lang="en-ZW" sz="4000" b="1" dirty="0"/>
              <a:t>. (True or False)</a:t>
            </a:r>
          </a:p>
          <a:p>
            <a:endParaRPr lang="en-US" dirty="0"/>
          </a:p>
        </p:txBody>
      </p:sp>
    </p:spTree>
    <p:extLst>
      <p:ext uri="{BB962C8B-B14F-4D97-AF65-F5344CB8AC3E}">
        <p14:creationId xmlns:p14="http://schemas.microsoft.com/office/powerpoint/2010/main" val="313334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DEFE-2FB0-5E45-A3BD-FA84DA7CEAE3}"/>
              </a:ext>
            </a:extLst>
          </p:cNvPr>
          <p:cNvSpPr>
            <a:spLocks noGrp="1"/>
          </p:cNvSpPr>
          <p:nvPr>
            <p:ph type="title"/>
          </p:nvPr>
        </p:nvSpPr>
        <p:spPr>
          <a:xfrm>
            <a:off x="0" y="1"/>
            <a:ext cx="12192000" cy="665018"/>
          </a:xfrm>
        </p:spPr>
        <p:txBody>
          <a:bodyPr>
            <a:normAutofit fontScale="90000"/>
          </a:bodyPr>
          <a:lstStyle/>
          <a:p>
            <a:br>
              <a:rPr lang="en-ZW" dirty="0"/>
            </a:br>
            <a:r>
              <a:rPr lang="en-ZW" dirty="0"/>
              <a:t>5. The Joy of the Second Chance</a:t>
            </a:r>
            <a:br>
              <a:rPr lang="en-ZW" dirty="0"/>
            </a:br>
            <a:endParaRPr lang="en-US" dirty="0"/>
          </a:p>
        </p:txBody>
      </p:sp>
      <p:sp>
        <p:nvSpPr>
          <p:cNvPr id="3" name="Content Placeholder 2">
            <a:extLst>
              <a:ext uri="{FF2B5EF4-FFF2-40B4-BE49-F238E27FC236}">
                <a16:creationId xmlns:a16="http://schemas.microsoft.com/office/drawing/2014/main" id="{CF8DE55B-9FC6-9144-AE0D-3F349AF9584D}"/>
              </a:ext>
            </a:extLst>
          </p:cNvPr>
          <p:cNvSpPr>
            <a:spLocks noGrp="1"/>
          </p:cNvSpPr>
          <p:nvPr>
            <p:ph idx="1"/>
          </p:nvPr>
        </p:nvSpPr>
        <p:spPr>
          <a:xfrm>
            <a:off x="0" y="665018"/>
            <a:ext cx="12192000" cy="6192981"/>
          </a:xfrm>
        </p:spPr>
        <p:txBody>
          <a:bodyPr/>
          <a:lstStyle/>
          <a:p>
            <a:r>
              <a:rPr lang="en-ZW" b="1" cap="all" dirty="0"/>
              <a:t>HAROLD HUGHES RECEIVED</a:t>
            </a:r>
            <a:r>
              <a:rPr lang="en-ZW" dirty="0"/>
              <a:t> </a:t>
            </a:r>
            <a:r>
              <a:rPr lang="en-ZW" sz="4800" b="1" dirty="0"/>
              <a:t>many honours during his distinguished career as a U.S. Senator, but the one that meant the most to him came shortly after his commitment to Christ. </a:t>
            </a:r>
          </a:p>
          <a:p>
            <a:r>
              <a:rPr lang="en-ZW" sz="4800" b="1" dirty="0"/>
              <a:t>He was studying the Bible alone in his living room one evening when he felt a nudge at his elbow. He looked up and saw his two small daughters, standing quietly in their nightgowns</a:t>
            </a:r>
            <a:endParaRPr lang="en-US" sz="4800" b="1" dirty="0"/>
          </a:p>
        </p:txBody>
      </p:sp>
    </p:spTree>
    <p:extLst>
      <p:ext uri="{BB962C8B-B14F-4D97-AF65-F5344CB8AC3E}">
        <p14:creationId xmlns:p14="http://schemas.microsoft.com/office/powerpoint/2010/main" val="729348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EBEEE-8E06-E748-B1B4-A996EF4336F0}"/>
              </a:ext>
            </a:extLst>
          </p:cNvPr>
          <p:cNvSpPr>
            <a:spLocks noGrp="1"/>
          </p:cNvSpPr>
          <p:nvPr>
            <p:ph sz="half" idx="1"/>
          </p:nvPr>
        </p:nvSpPr>
        <p:spPr>
          <a:xfrm>
            <a:off x="0" y="0"/>
            <a:ext cx="6172200" cy="6858000"/>
          </a:xfrm>
        </p:spPr>
        <p:txBody>
          <a:bodyPr/>
          <a:lstStyle/>
          <a:p>
            <a:r>
              <a:rPr lang="en-ZW" dirty="0"/>
              <a:t> </a:t>
            </a:r>
            <a:r>
              <a:rPr lang="en-ZW" sz="4400" b="1" dirty="0"/>
              <a:t>He stared at them for a moment; they had changed so much, and he had missed so much during his devastating battle with alcohol.</a:t>
            </a:r>
          </a:p>
          <a:p>
            <a:r>
              <a:rPr lang="en-ZW" sz="4400" b="1" dirty="0"/>
              <a:t>Then Carol, the younger one, said, “Daddy, we’ve come to kiss you good night.”</a:t>
            </a:r>
          </a:p>
          <a:p>
            <a:endParaRPr lang="en-US" dirty="0"/>
          </a:p>
        </p:txBody>
      </p:sp>
      <p:pic>
        <p:nvPicPr>
          <p:cNvPr id="5" name="Content Placeholder 4">
            <a:extLst>
              <a:ext uri="{FF2B5EF4-FFF2-40B4-BE49-F238E27FC236}">
                <a16:creationId xmlns:a16="http://schemas.microsoft.com/office/drawing/2014/main" id="{907C43AA-8B60-D141-8E7E-288C54F398FE}"/>
              </a:ext>
            </a:extLst>
          </p:cNvPr>
          <p:cNvPicPr>
            <a:picLocks noGrp="1" noChangeAspect="1"/>
          </p:cNvPicPr>
          <p:nvPr>
            <p:ph sz="half" idx="2"/>
          </p:nvPr>
        </p:nvPicPr>
        <p:blipFill>
          <a:blip r:embed="rId2"/>
          <a:stretch>
            <a:fillRect/>
          </a:stretch>
        </p:blipFill>
        <p:spPr>
          <a:xfrm>
            <a:off x="6172200" y="1341912"/>
            <a:ext cx="6029656" cy="4662934"/>
          </a:xfrm>
          <a:prstGeom prst="rect">
            <a:avLst/>
          </a:prstGeom>
        </p:spPr>
      </p:pic>
    </p:spTree>
    <p:extLst>
      <p:ext uri="{BB962C8B-B14F-4D97-AF65-F5344CB8AC3E}">
        <p14:creationId xmlns:p14="http://schemas.microsoft.com/office/powerpoint/2010/main" val="370074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8EC001-2883-204A-B63C-12D15D2E19A8}"/>
              </a:ext>
            </a:extLst>
          </p:cNvPr>
          <p:cNvSpPr>
            <a:spLocks noGrp="1"/>
          </p:cNvSpPr>
          <p:nvPr>
            <p:ph idx="1"/>
          </p:nvPr>
        </p:nvSpPr>
        <p:spPr>
          <a:xfrm>
            <a:off x="0" y="0"/>
            <a:ext cx="12192000" cy="6858000"/>
          </a:xfrm>
        </p:spPr>
        <p:txBody>
          <a:bodyPr>
            <a:normAutofit lnSpcReduction="10000"/>
          </a:bodyPr>
          <a:lstStyle/>
          <a:p>
            <a:r>
              <a:rPr lang="en-ZW" sz="4400" b="1" dirty="0"/>
              <a:t>The father’s eyes blurred. It had been so long since the children had sought his embrace. Now their beautiful clear eyes held no fear. Daddy had come home at last.</a:t>
            </a:r>
          </a:p>
          <a:p>
            <a:r>
              <a:rPr lang="en-ZW" sz="4400" b="1" dirty="0"/>
              <a:t>Jesus Christ truly does give people a second chance. He takes on the most hopeless cases and creates new beginnings—“the gift of God is eternal life in Christ Jesus our Lord” (Romans 6:23).</a:t>
            </a:r>
          </a:p>
          <a:p>
            <a:r>
              <a:rPr lang="en-ZW" sz="4400" b="1" dirty="0"/>
              <a:t>The Saviour longs for each one of us to come home at last. Have you accepted Christ’s loving invitation?</a:t>
            </a:r>
          </a:p>
          <a:p>
            <a:endParaRPr lang="en-US" dirty="0"/>
          </a:p>
        </p:txBody>
      </p:sp>
    </p:spTree>
    <p:extLst>
      <p:ext uri="{BB962C8B-B14F-4D97-AF65-F5344CB8AC3E}">
        <p14:creationId xmlns:p14="http://schemas.microsoft.com/office/powerpoint/2010/main" val="130282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83AA94-688F-E848-82DC-C47F0122E431}"/>
              </a:ext>
            </a:extLst>
          </p:cNvPr>
          <p:cNvSpPr>
            <a:spLocks noGrp="1"/>
          </p:cNvSpPr>
          <p:nvPr>
            <p:ph sz="half" idx="1"/>
          </p:nvPr>
        </p:nvSpPr>
        <p:spPr>
          <a:xfrm>
            <a:off x="-1" y="0"/>
            <a:ext cx="6659853" cy="6858000"/>
          </a:xfrm>
        </p:spPr>
        <p:txBody>
          <a:bodyPr>
            <a:normAutofit/>
          </a:bodyPr>
          <a:lstStyle/>
          <a:p>
            <a:r>
              <a:rPr lang="en-ZW" sz="3200" b="1" dirty="0"/>
              <a:t>Receiving God’s forgiveness and cleansing is as simple and profound as opening your arms for a child’s embrace.</a:t>
            </a:r>
          </a:p>
          <a:p>
            <a:r>
              <a:rPr lang="en-ZW" sz="3200" b="1" dirty="0"/>
              <a:t>If you have not yet trusted in Christ as your personal Saviour, you can do so right now by praying this prayer:</a:t>
            </a:r>
            <a:br>
              <a:rPr lang="en-ZW" sz="3200" b="1" dirty="0"/>
            </a:br>
            <a:r>
              <a:rPr lang="en-ZW" sz="3200" b="1" i="1" dirty="0"/>
              <a:t>“Father, I am sorry for my life of sin. Thank You for sending Your Son to this world to die in my place. Please forgive my sins and come into my life. Help me to follow You and Your plan for my life as revealed in the Bible. I ask this in the name of Jesus, Amen.”</a:t>
            </a:r>
            <a:endParaRPr lang="en-ZW" sz="3200" b="1" dirty="0"/>
          </a:p>
          <a:p>
            <a:endParaRPr lang="en-US" dirty="0"/>
          </a:p>
        </p:txBody>
      </p:sp>
      <p:pic>
        <p:nvPicPr>
          <p:cNvPr id="5" name="Content Placeholder 4">
            <a:extLst>
              <a:ext uri="{FF2B5EF4-FFF2-40B4-BE49-F238E27FC236}">
                <a16:creationId xmlns:a16="http://schemas.microsoft.com/office/drawing/2014/main" id="{E47D34A2-A633-D24B-8081-F0D6394B6373}"/>
              </a:ext>
            </a:extLst>
          </p:cNvPr>
          <p:cNvPicPr>
            <a:picLocks noGrp="1" noChangeAspect="1"/>
          </p:cNvPicPr>
          <p:nvPr>
            <p:ph sz="half" idx="2"/>
          </p:nvPr>
        </p:nvPicPr>
        <p:blipFill>
          <a:blip r:embed="rId2"/>
          <a:stretch>
            <a:fillRect/>
          </a:stretch>
        </p:blipFill>
        <p:spPr>
          <a:xfrm>
            <a:off x="6659853" y="1012192"/>
            <a:ext cx="5532147" cy="5722911"/>
          </a:xfrm>
          <a:prstGeom prst="rect">
            <a:avLst/>
          </a:prstGeom>
        </p:spPr>
      </p:pic>
    </p:spTree>
    <p:extLst>
      <p:ext uri="{BB962C8B-B14F-4D97-AF65-F5344CB8AC3E}">
        <p14:creationId xmlns:p14="http://schemas.microsoft.com/office/powerpoint/2010/main" val="2376651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2DB1-2745-8646-B583-A614D113A52E}"/>
              </a:ext>
            </a:extLst>
          </p:cNvPr>
          <p:cNvSpPr>
            <a:spLocks noGrp="1"/>
          </p:cNvSpPr>
          <p:nvPr>
            <p:ph type="title"/>
          </p:nvPr>
        </p:nvSpPr>
        <p:spPr>
          <a:xfrm>
            <a:off x="0" y="1"/>
            <a:ext cx="12192000" cy="629392"/>
          </a:xfrm>
        </p:spPr>
        <p:txBody>
          <a:bodyPr>
            <a:normAutofit fontScale="90000"/>
          </a:bodyPr>
          <a:lstStyle/>
          <a:p>
            <a:br>
              <a:rPr lang="en-ZW" dirty="0"/>
            </a:br>
            <a:r>
              <a:rPr lang="en-ZW" dirty="0"/>
              <a:t>Decision &amp; Prayer</a:t>
            </a:r>
            <a:br>
              <a:rPr lang="en-ZW" dirty="0"/>
            </a:br>
            <a:endParaRPr lang="en-US" dirty="0"/>
          </a:p>
        </p:txBody>
      </p:sp>
      <p:sp>
        <p:nvSpPr>
          <p:cNvPr id="3" name="Content Placeholder 2">
            <a:extLst>
              <a:ext uri="{FF2B5EF4-FFF2-40B4-BE49-F238E27FC236}">
                <a16:creationId xmlns:a16="http://schemas.microsoft.com/office/drawing/2014/main" id="{BD342946-904F-5842-94BB-6EAEAF2B9CEC}"/>
              </a:ext>
            </a:extLst>
          </p:cNvPr>
          <p:cNvSpPr>
            <a:spLocks noGrp="1"/>
          </p:cNvSpPr>
          <p:nvPr>
            <p:ph idx="1"/>
          </p:nvPr>
        </p:nvSpPr>
        <p:spPr>
          <a:xfrm>
            <a:off x="0" y="629392"/>
            <a:ext cx="12192000" cy="6228607"/>
          </a:xfrm>
        </p:spPr>
        <p:txBody>
          <a:bodyPr>
            <a:normAutofit fontScale="92500" lnSpcReduction="20000"/>
          </a:bodyPr>
          <a:lstStyle/>
          <a:p>
            <a:r>
              <a:rPr lang="en-ZW" b="1" cap="all" dirty="0"/>
              <a:t>MY PRAYER</a:t>
            </a:r>
          </a:p>
          <a:p>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Father, I am sorry for my life of sin. Thank You for sending Your Son to this world to die in my place. Please forgive my sins and come into my life. Help me to follow You and Your plan for my life as revealed in the Bible. I ask this in the name of Jesus, Amen</a:t>
            </a:r>
          </a:p>
          <a:p>
            <a:r>
              <a:rPr lang="en-ZW" b="1" cap="all" dirty="0"/>
              <a:t>MY DECISION</a:t>
            </a:r>
          </a:p>
          <a:p>
            <a:r>
              <a:rPr lang="en-ZW" sz="3000" b="1" dirty="0"/>
              <a:t>Take a moment to reflect on the following statements, placing a check mark next to each statement you relate to.</a:t>
            </a:r>
          </a:p>
          <a:p>
            <a:r>
              <a:rPr lang="en-ZW" sz="3000" b="1" dirty="0"/>
              <a:t>I choose to accept Jesus as my Saviour. I ask Him to forgive my sins and to come into my life. I choose to follow the Bible and live for Jesus by His strength and power.</a:t>
            </a:r>
          </a:p>
          <a:p>
            <a:r>
              <a:rPr lang="en-ZW" sz="3000" b="1" dirty="0"/>
              <a:t>I thank God for offering me a second chance at life.</a:t>
            </a:r>
          </a:p>
          <a:p>
            <a:endParaRPr lang="en-US" dirty="0"/>
          </a:p>
        </p:txBody>
      </p:sp>
    </p:spTree>
    <p:extLst>
      <p:ext uri="{BB962C8B-B14F-4D97-AF65-F5344CB8AC3E}">
        <p14:creationId xmlns:p14="http://schemas.microsoft.com/office/powerpoint/2010/main" val="394008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8614-E601-FE4B-9A07-9C5F62C32CBB}"/>
              </a:ext>
            </a:extLst>
          </p:cNvPr>
          <p:cNvSpPr>
            <a:spLocks noGrp="1"/>
          </p:cNvSpPr>
          <p:nvPr>
            <p:ph type="title"/>
          </p:nvPr>
        </p:nvSpPr>
        <p:spPr>
          <a:xfrm>
            <a:off x="0" y="1"/>
            <a:ext cx="12192000" cy="736270"/>
          </a:xfrm>
        </p:spPr>
        <p:txBody>
          <a:bodyPr/>
          <a:lstStyle/>
          <a:p>
            <a:r>
              <a:rPr lang="en-ZW" dirty="0"/>
              <a:t>A Second Chance at Life</a:t>
            </a:r>
            <a:endParaRPr lang="en-US" dirty="0"/>
          </a:p>
        </p:txBody>
      </p:sp>
      <p:sp>
        <p:nvSpPr>
          <p:cNvPr id="3" name="Content Placeholder 2">
            <a:extLst>
              <a:ext uri="{FF2B5EF4-FFF2-40B4-BE49-F238E27FC236}">
                <a16:creationId xmlns:a16="http://schemas.microsoft.com/office/drawing/2014/main" id="{DE46A2F3-45DF-FD46-8DC8-EB3E365396B1}"/>
              </a:ext>
            </a:extLst>
          </p:cNvPr>
          <p:cNvSpPr>
            <a:spLocks noGrp="1"/>
          </p:cNvSpPr>
          <p:nvPr>
            <p:ph idx="1"/>
          </p:nvPr>
        </p:nvSpPr>
        <p:spPr>
          <a:xfrm>
            <a:off x="0" y="736270"/>
            <a:ext cx="12192000" cy="6121729"/>
          </a:xfrm>
        </p:spPr>
        <p:txBody>
          <a:bodyPr>
            <a:normAutofit/>
          </a:bodyPr>
          <a:lstStyle/>
          <a:p>
            <a:r>
              <a:rPr lang="en-ZW" sz="3600" b="1" dirty="0"/>
              <a:t>“I am not ashamed of the gospel of Christ, for it is the power of God to salvation for everyone who believes” (Romans 1:16).</a:t>
            </a:r>
          </a:p>
          <a:p>
            <a:r>
              <a:rPr lang="en-ZW" sz="3600" b="1" dirty="0"/>
              <a:t>The gospel is a saving power for sinful people who believe fully in Jesus and accept Him into their lives.</a:t>
            </a:r>
          </a:p>
          <a:p>
            <a:r>
              <a:rPr lang="en-ZW" sz="3600" b="1" dirty="0"/>
              <a:t>The individuals who wrote the above comments accepted Christ by placing their trust in Him and giving Him their allegiance. </a:t>
            </a:r>
          </a:p>
          <a:p>
            <a:r>
              <a:rPr lang="en-ZW" sz="3600" b="1" dirty="0"/>
              <a:t>The power of God and the power of the gospel transformed their lives, and they now enjoy an ever-growing friendship with Jesus.</a:t>
            </a:r>
          </a:p>
          <a:p>
            <a:endParaRPr lang="en-US" dirty="0"/>
          </a:p>
        </p:txBody>
      </p:sp>
    </p:spTree>
    <p:extLst>
      <p:ext uri="{BB962C8B-B14F-4D97-AF65-F5344CB8AC3E}">
        <p14:creationId xmlns:p14="http://schemas.microsoft.com/office/powerpoint/2010/main" val="102362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6543-83D5-4C42-AF26-2ADADC7D3DF9}"/>
              </a:ext>
            </a:extLst>
          </p:cNvPr>
          <p:cNvSpPr>
            <a:spLocks noGrp="1"/>
          </p:cNvSpPr>
          <p:nvPr>
            <p:ph type="title"/>
          </p:nvPr>
        </p:nvSpPr>
        <p:spPr>
          <a:xfrm>
            <a:off x="0" y="1"/>
            <a:ext cx="12192000" cy="676894"/>
          </a:xfrm>
        </p:spPr>
        <p:txBody>
          <a:bodyPr>
            <a:normAutofit fontScale="90000"/>
          </a:bodyPr>
          <a:lstStyle/>
          <a:p>
            <a:br>
              <a:rPr lang="en-ZW" dirty="0"/>
            </a:br>
            <a:r>
              <a:rPr lang="en-ZW" dirty="0"/>
              <a:t>1. What It Means to Be Lost</a:t>
            </a:r>
            <a:br>
              <a:rPr lang="en-ZW" dirty="0"/>
            </a:br>
            <a:endParaRPr lang="en-US" dirty="0"/>
          </a:p>
        </p:txBody>
      </p:sp>
      <p:sp>
        <p:nvSpPr>
          <p:cNvPr id="3" name="Content Placeholder 2">
            <a:extLst>
              <a:ext uri="{FF2B5EF4-FFF2-40B4-BE49-F238E27FC236}">
                <a16:creationId xmlns:a16="http://schemas.microsoft.com/office/drawing/2014/main" id="{F7BFD8B6-AD07-BA48-8B2E-05D9171AED1E}"/>
              </a:ext>
            </a:extLst>
          </p:cNvPr>
          <p:cNvSpPr>
            <a:spLocks noGrp="1"/>
          </p:cNvSpPr>
          <p:nvPr>
            <p:ph idx="1"/>
          </p:nvPr>
        </p:nvSpPr>
        <p:spPr>
          <a:xfrm>
            <a:off x="0" y="676894"/>
            <a:ext cx="12192000" cy="6181105"/>
          </a:xfrm>
        </p:spPr>
        <p:txBody>
          <a:bodyPr>
            <a:normAutofit lnSpcReduction="10000"/>
          </a:bodyPr>
          <a:lstStyle/>
          <a:p>
            <a:r>
              <a:rPr lang="en-ZW" b="1" cap="all" dirty="0"/>
              <a:t>JUST AS THERE ARE TWO</a:t>
            </a:r>
            <a:r>
              <a:rPr lang="en-ZW" dirty="0"/>
              <a:t> </a:t>
            </a:r>
            <a:r>
              <a:rPr lang="en-ZW" sz="3200" b="1" dirty="0"/>
              <a:t>kinds of life—spiritual and physical—so there are two kinds of death—spiritual and physical. It’s possible for a person to be physically alive—walking around town, doing business, having what some call a good time—and still be dead— that is, spiritually dead.</a:t>
            </a:r>
          </a:p>
          <a:p>
            <a:r>
              <a:rPr lang="en-ZW" sz="3200" b="1" dirty="0"/>
              <a:t>“You . . . were dead in trespasses and sins, in which you once walked according to the course of this world, according to the prince of the power of the air, the spirit who now works in the sons of disobedience” (Ephesians 2:1, 2).</a:t>
            </a:r>
          </a:p>
          <a:p>
            <a:r>
              <a:rPr lang="en-ZW" sz="3200" b="1" dirty="0"/>
              <a:t>Satan leads a spiritually dead person down a descending spiral of sin and disobedience. However, the wonderful truth of the gospel is that God loves “doomed” people. He loves them even while they are falling away from Him, dead in sin, and offers them a full and free deliverance from their predicament.</a:t>
            </a:r>
          </a:p>
        </p:txBody>
      </p:sp>
    </p:spTree>
    <p:extLst>
      <p:ext uri="{BB962C8B-B14F-4D97-AF65-F5344CB8AC3E}">
        <p14:creationId xmlns:p14="http://schemas.microsoft.com/office/powerpoint/2010/main" val="30076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6543-83D5-4C42-AF26-2ADADC7D3DF9}"/>
              </a:ext>
            </a:extLst>
          </p:cNvPr>
          <p:cNvSpPr>
            <a:spLocks noGrp="1"/>
          </p:cNvSpPr>
          <p:nvPr>
            <p:ph type="title"/>
          </p:nvPr>
        </p:nvSpPr>
        <p:spPr>
          <a:xfrm>
            <a:off x="0" y="1"/>
            <a:ext cx="12192000" cy="676894"/>
          </a:xfrm>
        </p:spPr>
        <p:txBody>
          <a:bodyPr>
            <a:normAutofit fontScale="90000"/>
          </a:bodyPr>
          <a:lstStyle/>
          <a:p>
            <a:br>
              <a:rPr lang="en-ZW" dirty="0"/>
            </a:br>
            <a:r>
              <a:rPr lang="en-ZW" dirty="0"/>
              <a:t>1. What It Means to Be Lost</a:t>
            </a:r>
            <a:br>
              <a:rPr lang="en-ZW" dirty="0"/>
            </a:br>
            <a:endParaRPr lang="en-US" dirty="0"/>
          </a:p>
        </p:txBody>
      </p:sp>
      <p:sp>
        <p:nvSpPr>
          <p:cNvPr id="3" name="Content Placeholder 2">
            <a:extLst>
              <a:ext uri="{FF2B5EF4-FFF2-40B4-BE49-F238E27FC236}">
                <a16:creationId xmlns:a16="http://schemas.microsoft.com/office/drawing/2014/main" id="{F7BFD8B6-AD07-BA48-8B2E-05D9171AED1E}"/>
              </a:ext>
            </a:extLst>
          </p:cNvPr>
          <p:cNvSpPr>
            <a:spLocks noGrp="1"/>
          </p:cNvSpPr>
          <p:nvPr>
            <p:ph idx="1"/>
          </p:nvPr>
        </p:nvSpPr>
        <p:spPr>
          <a:xfrm>
            <a:off x="0" y="676894"/>
            <a:ext cx="12192000" cy="6181105"/>
          </a:xfrm>
        </p:spPr>
        <p:txBody>
          <a:bodyPr>
            <a:noAutofit/>
          </a:bodyPr>
          <a:lstStyle/>
          <a:p>
            <a:r>
              <a:rPr lang="en-ZW" sz="3200" b="1" dirty="0"/>
              <a:t>“But God, who is rich in mercy, because of His great love with which He loved us, even when we were dead in trespasses, made us alive together with Christ . . . that . . . He might show the exceeding riches of His grace in His kindness toward us in Christ Jesus. </a:t>
            </a:r>
          </a:p>
          <a:p>
            <a:r>
              <a:rPr lang="en-ZW" sz="3200" b="1" dirty="0"/>
              <a:t>For by grace you have been saved through faith, and that not of yourselves; it is the gift of God, not of works, lest anyone should boast” (Ephesians 2:4-9).</a:t>
            </a:r>
          </a:p>
          <a:p>
            <a:r>
              <a:rPr lang="en-ZW" sz="3200" b="1" dirty="0"/>
              <a:t>God loved us when there was nothing lovable about us. His grace created in us a spiritual resurrection to a new life in Christ. We can’t change ourselves, but God can. </a:t>
            </a:r>
          </a:p>
          <a:p>
            <a:r>
              <a:rPr lang="en-ZW" sz="3200" b="1" dirty="0"/>
              <a:t>He gives us a second chance at life.</a:t>
            </a:r>
          </a:p>
          <a:p>
            <a:r>
              <a:rPr lang="en-US" sz="3200" b="1" dirty="0"/>
              <a:t>Thought question: </a:t>
            </a:r>
            <a:r>
              <a:rPr lang="en-ZW" sz="3200" b="1" dirty="0"/>
              <a:t>A person can be physically alive but spiritually dead in sin. (True or False)</a:t>
            </a:r>
            <a:endParaRPr lang="en-US" sz="3200" b="1" dirty="0"/>
          </a:p>
        </p:txBody>
      </p:sp>
    </p:spTree>
    <p:extLst>
      <p:ext uri="{BB962C8B-B14F-4D97-AF65-F5344CB8AC3E}">
        <p14:creationId xmlns:p14="http://schemas.microsoft.com/office/powerpoint/2010/main" val="270853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1335-203B-F44B-A904-F19A042E2874}"/>
              </a:ext>
            </a:extLst>
          </p:cNvPr>
          <p:cNvSpPr>
            <a:spLocks noGrp="1"/>
          </p:cNvSpPr>
          <p:nvPr>
            <p:ph type="title"/>
          </p:nvPr>
        </p:nvSpPr>
        <p:spPr>
          <a:xfrm>
            <a:off x="0" y="0"/>
            <a:ext cx="12192000" cy="653143"/>
          </a:xfrm>
        </p:spPr>
        <p:txBody>
          <a:bodyPr>
            <a:normAutofit fontScale="90000"/>
          </a:bodyPr>
          <a:lstStyle/>
          <a:p>
            <a:br>
              <a:rPr lang="en-ZW" dirty="0"/>
            </a:br>
            <a:r>
              <a:rPr lang="en-ZW" dirty="0"/>
              <a:t>2. From What Do We Need to Be Saved?</a:t>
            </a:r>
            <a:br>
              <a:rPr lang="en-ZW" dirty="0"/>
            </a:br>
            <a:endParaRPr lang="en-US" dirty="0"/>
          </a:p>
        </p:txBody>
      </p:sp>
      <p:sp>
        <p:nvSpPr>
          <p:cNvPr id="3" name="Content Placeholder 2">
            <a:extLst>
              <a:ext uri="{FF2B5EF4-FFF2-40B4-BE49-F238E27FC236}">
                <a16:creationId xmlns:a16="http://schemas.microsoft.com/office/drawing/2014/main" id="{D1084BA5-5DB5-9545-A090-34CE8D7F9BD9}"/>
              </a:ext>
            </a:extLst>
          </p:cNvPr>
          <p:cNvSpPr>
            <a:spLocks noGrp="1"/>
          </p:cNvSpPr>
          <p:nvPr>
            <p:ph idx="1"/>
          </p:nvPr>
        </p:nvSpPr>
        <p:spPr>
          <a:xfrm>
            <a:off x="0" y="653142"/>
            <a:ext cx="12192000" cy="6204857"/>
          </a:xfrm>
        </p:spPr>
        <p:txBody>
          <a:bodyPr>
            <a:normAutofit/>
          </a:bodyPr>
          <a:lstStyle/>
          <a:p>
            <a:r>
              <a:rPr lang="en-ZW" b="1" cap="all" dirty="0"/>
              <a:t>IN ORDER </a:t>
            </a:r>
            <a:r>
              <a:rPr lang="en-ZW" dirty="0"/>
              <a:t>to grasp the salvation that Christ offers, it’s important to clearly understand our need.</a:t>
            </a:r>
          </a:p>
          <a:p>
            <a:r>
              <a:rPr lang="en-ZW" b="1" cap="all" dirty="0"/>
              <a:t>A. WE NEED TO BE SAVED FROM SIN</a:t>
            </a:r>
            <a:br>
              <a:rPr lang="en-ZW" dirty="0"/>
            </a:br>
            <a:r>
              <a:rPr lang="en-ZW" b="1" dirty="0"/>
              <a:t>How many have sinned?</a:t>
            </a:r>
          </a:p>
          <a:p>
            <a:r>
              <a:rPr lang="en-ZW" sz="3200" b="1" dirty="0"/>
              <a:t>“All have sinned and fall short of the glory of God” (Romans 3:23).</a:t>
            </a:r>
          </a:p>
          <a:p>
            <a:r>
              <a:rPr lang="en-ZW" sz="3200" b="1" dirty="0"/>
              <a:t>Most of us do not live up to what we know is right. Sometimes we hurt each other emotionally. Sometimes we “forget” about a certain source of income at tax time. Sometimes we gossip, lie,</a:t>
            </a:r>
            <a:br>
              <a:rPr lang="en-ZW" sz="3200" b="1" dirty="0"/>
            </a:br>
            <a:r>
              <a:rPr lang="en-ZW" sz="3200" b="1" dirty="0"/>
              <a:t>or cheat on our spouse. “All have sinned,” and that’s the human condition.</a:t>
            </a:r>
          </a:p>
          <a:p>
            <a:r>
              <a:rPr lang="en-ZW" sz="3200" b="1" dirty="0"/>
              <a:t>How does the Bible define sin?</a:t>
            </a:r>
          </a:p>
          <a:p>
            <a:r>
              <a:rPr lang="en-ZW" sz="3200" b="1" dirty="0"/>
              <a:t>“All unrighteousness is sin” (1 John 5:17).</a:t>
            </a:r>
          </a:p>
          <a:p>
            <a:endParaRPr lang="en-US" dirty="0"/>
          </a:p>
        </p:txBody>
      </p:sp>
    </p:spTree>
    <p:extLst>
      <p:ext uri="{BB962C8B-B14F-4D97-AF65-F5344CB8AC3E}">
        <p14:creationId xmlns:p14="http://schemas.microsoft.com/office/powerpoint/2010/main" val="374284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1335-203B-F44B-A904-F19A042E2874}"/>
              </a:ext>
            </a:extLst>
          </p:cNvPr>
          <p:cNvSpPr>
            <a:spLocks noGrp="1"/>
          </p:cNvSpPr>
          <p:nvPr>
            <p:ph type="title"/>
          </p:nvPr>
        </p:nvSpPr>
        <p:spPr>
          <a:xfrm>
            <a:off x="0" y="0"/>
            <a:ext cx="12192000" cy="653143"/>
          </a:xfrm>
        </p:spPr>
        <p:txBody>
          <a:bodyPr>
            <a:normAutofit fontScale="90000"/>
          </a:bodyPr>
          <a:lstStyle/>
          <a:p>
            <a:br>
              <a:rPr lang="en-ZW" dirty="0"/>
            </a:br>
            <a:r>
              <a:rPr lang="en-ZW" dirty="0"/>
              <a:t>2. From What Do We Need to Be Saved?</a:t>
            </a:r>
            <a:br>
              <a:rPr lang="en-ZW" dirty="0"/>
            </a:br>
            <a:endParaRPr lang="en-US" dirty="0"/>
          </a:p>
        </p:txBody>
      </p:sp>
      <p:sp>
        <p:nvSpPr>
          <p:cNvPr id="3" name="Content Placeholder 2">
            <a:extLst>
              <a:ext uri="{FF2B5EF4-FFF2-40B4-BE49-F238E27FC236}">
                <a16:creationId xmlns:a16="http://schemas.microsoft.com/office/drawing/2014/main" id="{D1084BA5-5DB5-9545-A090-34CE8D7F9BD9}"/>
              </a:ext>
            </a:extLst>
          </p:cNvPr>
          <p:cNvSpPr>
            <a:spLocks noGrp="1"/>
          </p:cNvSpPr>
          <p:nvPr>
            <p:ph idx="1"/>
          </p:nvPr>
        </p:nvSpPr>
        <p:spPr>
          <a:xfrm>
            <a:off x="0" y="653142"/>
            <a:ext cx="12192000" cy="6204857"/>
          </a:xfrm>
        </p:spPr>
        <p:txBody>
          <a:bodyPr>
            <a:normAutofit fontScale="92500" lnSpcReduction="10000"/>
          </a:bodyPr>
          <a:lstStyle/>
          <a:p>
            <a:r>
              <a:rPr lang="en-ZW" b="1" dirty="0"/>
              <a:t>We need to be rescued from all kinds of unhealthy habits such as lying, abusive anger, lust, and bitterness, to name a few. The Bible defines wrongdoing (“unrighteousness”) as breaking God’s moral law that He summarized in the Ten Commandments found in Exodus 20.</a:t>
            </a:r>
          </a:p>
          <a:p>
            <a:r>
              <a:rPr lang="en-ZW" b="1" dirty="0"/>
              <a:t>The Bible says, “Whoever commits sin also commits lawlessness, and sin is lawlessness” (1 John 3:4). So we need to be saved from sin—violating God’s commandments.</a:t>
            </a:r>
          </a:p>
          <a:p>
            <a:r>
              <a:rPr lang="en-ZW" b="1" cap="all" dirty="0"/>
              <a:t>B. WE NEED TO BE SAVED FROM A BROKEN RELATIONSHIP WITH GOD</a:t>
            </a:r>
            <a:endParaRPr lang="en-ZW" dirty="0"/>
          </a:p>
          <a:p>
            <a:r>
              <a:rPr lang="en-ZW" sz="3200" b="1" dirty="0"/>
              <a:t>“The Lord’s hand is not shortened, that it cannot save; nor His ear heavy, that it cannot hear. But your iniquities have separated you from your God; and your sins have hidden His face from you, so that He will not hear” (Isaiah 59:1, 2).</a:t>
            </a:r>
          </a:p>
          <a:p>
            <a:r>
              <a:rPr lang="en-ZW" sz="3200" b="1" dirty="0"/>
              <a:t>Unforgiven sin severs our relationship with God, the Life-giver. There can be no love relationship without faith and trust in God. That is why Jesus spoke of sin as unbelief (John 16:9). Christ came to restore trust in God, which Satan had undermined.</a:t>
            </a:r>
          </a:p>
          <a:p>
            <a:endParaRPr lang="en-ZW" b="1" dirty="0"/>
          </a:p>
          <a:p>
            <a:endParaRPr lang="en-US" dirty="0"/>
          </a:p>
        </p:txBody>
      </p:sp>
    </p:spTree>
    <p:extLst>
      <p:ext uri="{BB962C8B-B14F-4D97-AF65-F5344CB8AC3E}">
        <p14:creationId xmlns:p14="http://schemas.microsoft.com/office/powerpoint/2010/main" val="386749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1335-203B-F44B-A904-F19A042E2874}"/>
              </a:ext>
            </a:extLst>
          </p:cNvPr>
          <p:cNvSpPr>
            <a:spLocks noGrp="1"/>
          </p:cNvSpPr>
          <p:nvPr>
            <p:ph type="title"/>
          </p:nvPr>
        </p:nvSpPr>
        <p:spPr>
          <a:xfrm>
            <a:off x="0" y="1"/>
            <a:ext cx="12192000" cy="676894"/>
          </a:xfrm>
        </p:spPr>
        <p:txBody>
          <a:bodyPr>
            <a:normAutofit fontScale="90000"/>
          </a:bodyPr>
          <a:lstStyle/>
          <a:p>
            <a:br>
              <a:rPr lang="en-ZW" dirty="0"/>
            </a:br>
            <a:r>
              <a:rPr lang="en-ZW" dirty="0"/>
              <a:t>2. From What Do We Need to Be Saved?</a:t>
            </a:r>
            <a:br>
              <a:rPr lang="en-ZW" dirty="0"/>
            </a:br>
            <a:endParaRPr lang="en-US" dirty="0"/>
          </a:p>
        </p:txBody>
      </p:sp>
      <p:sp>
        <p:nvSpPr>
          <p:cNvPr id="3" name="Content Placeholder 2">
            <a:extLst>
              <a:ext uri="{FF2B5EF4-FFF2-40B4-BE49-F238E27FC236}">
                <a16:creationId xmlns:a16="http://schemas.microsoft.com/office/drawing/2014/main" id="{D1084BA5-5DB5-9545-A090-34CE8D7F9BD9}"/>
              </a:ext>
            </a:extLst>
          </p:cNvPr>
          <p:cNvSpPr>
            <a:spLocks noGrp="1"/>
          </p:cNvSpPr>
          <p:nvPr>
            <p:ph idx="1"/>
          </p:nvPr>
        </p:nvSpPr>
        <p:spPr>
          <a:xfrm>
            <a:off x="0" y="676894"/>
            <a:ext cx="12192000" cy="6181105"/>
          </a:xfrm>
        </p:spPr>
        <p:txBody>
          <a:bodyPr>
            <a:normAutofit lnSpcReduction="10000"/>
          </a:bodyPr>
          <a:lstStyle/>
          <a:p>
            <a:r>
              <a:rPr lang="en-ZW" b="1" cap="all" dirty="0"/>
              <a:t>C. WE NEED TO BE SAVED FROM ETERNAL DEATH, THE PENALTY FOR SIN</a:t>
            </a:r>
            <a:endParaRPr lang="en-ZW" dirty="0"/>
          </a:p>
          <a:p>
            <a:r>
              <a:rPr lang="en-ZW" sz="3200" b="1" dirty="0"/>
              <a:t>“Through one man sin entered the world, and death through sin, and thus death spread to all men, because all sinned” (Romans 5:12).</a:t>
            </a:r>
          </a:p>
          <a:p>
            <a:r>
              <a:rPr lang="en-ZW" sz="3200" b="1" dirty="0"/>
              <a:t>“For the wages of sin is death” (Romans 6:23).</a:t>
            </a:r>
          </a:p>
          <a:p>
            <a:r>
              <a:rPr lang="en-ZW" b="1" cap="all" dirty="0"/>
              <a:t>D. WE NEED TO BE SAVED FROM A SINFUL, UNHAPPY LIFE IN A SINFUL WORLD</a:t>
            </a:r>
            <a:endParaRPr lang="en-ZW" dirty="0"/>
          </a:p>
          <a:p>
            <a:r>
              <a:rPr lang="en-ZW" sz="3200" b="1" dirty="0"/>
              <a:t>“I have come that they may have life, and that they may have it more abundantly” (John 10:10).</a:t>
            </a:r>
          </a:p>
          <a:p>
            <a:r>
              <a:rPr lang="en-ZW" sz="3200" b="1" dirty="0"/>
              <a:t>For the sinner, life is a dead-end street because a life of sin leaves an empty, aching void in his or her existence. God’s plan is to rescue us from a world full of sin and its results—heartache, loneliness, war, sickness, evil, and death.</a:t>
            </a:r>
          </a:p>
          <a:p>
            <a:r>
              <a:rPr lang="en-ZW" sz="3200" b="1" dirty="0"/>
              <a:t>Thought question: We need to be saved from eternal death, which is the penalty for sin. (True or False)</a:t>
            </a:r>
          </a:p>
          <a:p>
            <a:endParaRPr lang="en-US" dirty="0"/>
          </a:p>
        </p:txBody>
      </p:sp>
    </p:spTree>
    <p:extLst>
      <p:ext uri="{BB962C8B-B14F-4D97-AF65-F5344CB8AC3E}">
        <p14:creationId xmlns:p14="http://schemas.microsoft.com/office/powerpoint/2010/main" val="244662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AC5E-35AA-4845-8E40-18371F3CB123}"/>
              </a:ext>
            </a:extLst>
          </p:cNvPr>
          <p:cNvSpPr>
            <a:spLocks noGrp="1"/>
          </p:cNvSpPr>
          <p:nvPr>
            <p:ph type="title"/>
          </p:nvPr>
        </p:nvSpPr>
        <p:spPr>
          <a:xfrm>
            <a:off x="0" y="0"/>
            <a:ext cx="12192000" cy="688769"/>
          </a:xfrm>
        </p:spPr>
        <p:txBody>
          <a:bodyPr>
            <a:normAutofit fontScale="90000"/>
          </a:bodyPr>
          <a:lstStyle/>
          <a:p>
            <a:r>
              <a:rPr lang="en-ZW" dirty="0"/>
              <a:t>3. Who Can Save Us?</a:t>
            </a:r>
            <a:endParaRPr lang="en-US" dirty="0"/>
          </a:p>
        </p:txBody>
      </p:sp>
      <p:sp>
        <p:nvSpPr>
          <p:cNvPr id="3" name="Content Placeholder 2">
            <a:extLst>
              <a:ext uri="{FF2B5EF4-FFF2-40B4-BE49-F238E27FC236}">
                <a16:creationId xmlns:a16="http://schemas.microsoft.com/office/drawing/2014/main" id="{08C5DD38-B082-7040-8DC7-CB655F642CEA}"/>
              </a:ext>
            </a:extLst>
          </p:cNvPr>
          <p:cNvSpPr>
            <a:spLocks noGrp="1"/>
          </p:cNvSpPr>
          <p:nvPr>
            <p:ph sz="half" idx="1"/>
          </p:nvPr>
        </p:nvSpPr>
        <p:spPr>
          <a:xfrm>
            <a:off x="0" y="688768"/>
            <a:ext cx="6172200" cy="6169231"/>
          </a:xfrm>
        </p:spPr>
        <p:txBody>
          <a:bodyPr>
            <a:normAutofit/>
          </a:bodyPr>
          <a:lstStyle/>
          <a:p>
            <a:r>
              <a:rPr lang="en-ZW" b="1" cap="all" dirty="0"/>
              <a:t>A. JESUS CAN DELIVER US FROM SIN</a:t>
            </a:r>
            <a:endParaRPr lang="en-ZW" dirty="0"/>
          </a:p>
          <a:p>
            <a:r>
              <a:rPr lang="en-ZW" sz="3200" b="1" dirty="0"/>
              <a:t>“You shall call His name Jesus, for He will save His people from their sins” (Matthew 1:21).</a:t>
            </a:r>
          </a:p>
          <a:p>
            <a:r>
              <a:rPr lang="en-ZW" sz="3200" b="1" dirty="0"/>
              <a:t>A Hindu told a Christian friend, “I find many things in Hinduism not found in Christianity, but there is one thing Christianity has that Hinduism does not have—a </a:t>
            </a:r>
            <a:r>
              <a:rPr lang="en-ZW" sz="3200" b="1" dirty="0" err="1"/>
              <a:t>Savior</a:t>
            </a:r>
            <a:r>
              <a:rPr lang="en-ZW" sz="3200" b="1" dirty="0"/>
              <a:t>.” </a:t>
            </a:r>
          </a:p>
          <a:p>
            <a:r>
              <a:rPr lang="en-ZW" sz="3200" b="1" dirty="0"/>
              <a:t>Christianity is the only world religion that offers people a </a:t>
            </a:r>
            <a:r>
              <a:rPr lang="en-ZW" sz="3200" b="1" dirty="0" err="1"/>
              <a:t>Savior</a:t>
            </a:r>
            <a:r>
              <a:rPr lang="en-ZW" sz="3200" b="1" dirty="0"/>
              <a:t>.</a:t>
            </a:r>
          </a:p>
          <a:p>
            <a:endParaRPr lang="en-US" dirty="0"/>
          </a:p>
        </p:txBody>
      </p:sp>
      <p:pic>
        <p:nvPicPr>
          <p:cNvPr id="5" name="Content Placeholder 4">
            <a:extLst>
              <a:ext uri="{FF2B5EF4-FFF2-40B4-BE49-F238E27FC236}">
                <a16:creationId xmlns:a16="http://schemas.microsoft.com/office/drawing/2014/main" id="{C50AE030-6F85-5F46-ACBF-EA6E4F5C0F2C}"/>
              </a:ext>
            </a:extLst>
          </p:cNvPr>
          <p:cNvPicPr>
            <a:picLocks noGrp="1" noChangeAspect="1"/>
          </p:cNvPicPr>
          <p:nvPr>
            <p:ph sz="half" idx="2"/>
          </p:nvPr>
        </p:nvPicPr>
        <p:blipFill>
          <a:blip r:embed="rId2"/>
          <a:stretch>
            <a:fillRect/>
          </a:stretch>
        </p:blipFill>
        <p:spPr>
          <a:xfrm>
            <a:off x="6172199" y="2006930"/>
            <a:ext cx="6029359" cy="3497028"/>
          </a:xfrm>
          <a:prstGeom prst="rect">
            <a:avLst/>
          </a:prstGeom>
        </p:spPr>
      </p:pic>
    </p:spTree>
    <p:extLst>
      <p:ext uri="{BB962C8B-B14F-4D97-AF65-F5344CB8AC3E}">
        <p14:creationId xmlns:p14="http://schemas.microsoft.com/office/powerpoint/2010/main" val="51078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4348</Words>
  <Application>Microsoft Macintosh PowerPoint</Application>
  <PresentationFormat>Widescreen</PresentationFormat>
  <Paragraphs>134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Discover Bible Guides GUIDE 6 </vt:lpstr>
      <vt:lpstr>A Second Chance at Life</vt:lpstr>
      <vt:lpstr>A Second Chance at Life</vt:lpstr>
      <vt:lpstr> 1. What It Means to Be Lost </vt:lpstr>
      <vt:lpstr> 1. What It Means to Be Lost </vt:lpstr>
      <vt:lpstr> 2. From What Do We Need to Be Saved? </vt:lpstr>
      <vt:lpstr> 2. From What Do We Need to Be Saved? </vt:lpstr>
      <vt:lpstr> 2. From What Do We Need to Be Saved? </vt:lpstr>
      <vt:lpstr>3. Who Can Save Us?</vt:lpstr>
      <vt:lpstr>3. Who Can Save Us?</vt:lpstr>
      <vt:lpstr> </vt:lpstr>
      <vt:lpstr> </vt:lpstr>
      <vt:lpstr> </vt:lpstr>
      <vt:lpstr> </vt:lpstr>
      <vt:lpstr>4. Finding Salvation and Growing as a Christian— Three Simple Steps</vt:lpstr>
      <vt:lpstr>4. Finding Salvation and Growing as a Christian— Three Simple Steps</vt:lpstr>
      <vt:lpstr>PowerPoint Presentation</vt:lpstr>
      <vt:lpstr>4. Finding Salvation and Growing as a Christian— Three Simple Steps</vt:lpstr>
      <vt:lpstr>PowerPoint Presentation</vt:lpstr>
      <vt:lpstr>PowerPoint Presentation</vt:lpstr>
      <vt:lpstr>PowerPoint Presentation</vt:lpstr>
      <vt:lpstr>PowerPoint Presentation</vt:lpstr>
      <vt:lpstr> 5. The Joy of the Second Chance </vt:lpstr>
      <vt:lpstr>PowerPoint Presentation</vt:lpstr>
      <vt:lpstr>PowerPoint Presentation</vt:lpstr>
      <vt:lpstr>PowerPoint Presentation</vt:lpstr>
      <vt:lpstr> Decision &amp; Prayer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Guides GUIDE 6 </dc:title>
  <dc:creator>Microsoft Office User</dc:creator>
  <cp:lastModifiedBy>Microsoft Office User</cp:lastModifiedBy>
  <cp:revision>5</cp:revision>
  <dcterms:created xsi:type="dcterms:W3CDTF">2020-04-02T06:33:32Z</dcterms:created>
  <dcterms:modified xsi:type="dcterms:W3CDTF">2020-07-04T11:09:38Z</dcterms:modified>
</cp:coreProperties>
</file>