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0" r:id="rId2"/>
    <p:sldId id="341" r:id="rId3"/>
    <p:sldId id="356" r:id="rId4"/>
    <p:sldId id="342" r:id="rId5"/>
    <p:sldId id="357" r:id="rId6"/>
    <p:sldId id="361" r:id="rId7"/>
    <p:sldId id="358" r:id="rId8"/>
    <p:sldId id="344" r:id="rId9"/>
    <p:sldId id="343" r:id="rId10"/>
    <p:sldId id="359" r:id="rId11"/>
    <p:sldId id="360" r:id="rId12"/>
    <p:sldId id="346" r:id="rId13"/>
    <p:sldId id="345" r:id="rId14"/>
    <p:sldId id="347" r:id="rId15"/>
    <p:sldId id="362" r:id="rId16"/>
    <p:sldId id="348" r:id="rId17"/>
    <p:sldId id="363" r:id="rId18"/>
    <p:sldId id="364" r:id="rId19"/>
    <p:sldId id="349" r:id="rId20"/>
    <p:sldId id="351" r:id="rId21"/>
    <p:sldId id="365" r:id="rId22"/>
    <p:sldId id="350" r:id="rId23"/>
    <p:sldId id="366" r:id="rId24"/>
    <p:sldId id="367" r:id="rId25"/>
    <p:sldId id="352" r:id="rId26"/>
    <p:sldId id="368" r:id="rId27"/>
    <p:sldId id="369" r:id="rId28"/>
    <p:sldId id="353" r:id="rId29"/>
    <p:sldId id="354" r:id="rId30"/>
    <p:sldId id="355" r:id="rId31"/>
    <p:sldId id="3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94C24-BCBC-BD48-AC7F-E8DDCDF23C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83ECC-FDE2-D04E-80E1-FD5D42015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C842D9-342A-2B41-9CCA-B077F7806FBF}"/>
              </a:ext>
            </a:extLst>
          </p:cNvPr>
          <p:cNvSpPr>
            <a:spLocks noGrp="1"/>
          </p:cNvSpPr>
          <p:nvPr>
            <p:ph type="dt" sz="half" idx="10"/>
          </p:nvPr>
        </p:nvSpPr>
        <p:spPr/>
        <p:txBody>
          <a:bodyPr/>
          <a:lstStyle/>
          <a:p>
            <a:fld id="{41DF65A5-D4F6-9A4D-A73B-7FFD2D30D85E}" type="datetimeFigureOut">
              <a:rPr lang="en-US" smtClean="0"/>
              <a:t>6/21/20</a:t>
            </a:fld>
            <a:endParaRPr lang="en-US"/>
          </a:p>
        </p:txBody>
      </p:sp>
      <p:sp>
        <p:nvSpPr>
          <p:cNvPr id="5" name="Footer Placeholder 4">
            <a:extLst>
              <a:ext uri="{FF2B5EF4-FFF2-40B4-BE49-F238E27FC236}">
                <a16:creationId xmlns:a16="http://schemas.microsoft.com/office/drawing/2014/main" id="{4AB275B8-CDF4-3648-85F4-8A469F2B3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AD218-EF7F-CB41-933A-72FCA622A86E}"/>
              </a:ext>
            </a:extLst>
          </p:cNvPr>
          <p:cNvSpPr>
            <a:spLocks noGrp="1"/>
          </p:cNvSpPr>
          <p:nvPr>
            <p:ph type="sldNum" sz="quarter" idx="12"/>
          </p:nvPr>
        </p:nvSpPr>
        <p:spPr/>
        <p:txBody>
          <a:bodyPr/>
          <a:lstStyle/>
          <a:p>
            <a:fld id="{D8E65D41-EA64-EB4A-87E5-E9B600E49DB4}" type="slidenum">
              <a:rPr lang="en-US" smtClean="0"/>
              <a:t>‹#›</a:t>
            </a:fld>
            <a:endParaRPr lang="en-US"/>
          </a:p>
        </p:txBody>
      </p:sp>
    </p:spTree>
    <p:extLst>
      <p:ext uri="{BB962C8B-B14F-4D97-AF65-F5344CB8AC3E}">
        <p14:creationId xmlns:p14="http://schemas.microsoft.com/office/powerpoint/2010/main" val="335218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C2BF-6B43-184D-AEDC-DCC5CB0F47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460BA5-DE74-3C47-9610-753E117B47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11760-654C-6443-88F4-AB3F45333FC3}"/>
              </a:ext>
            </a:extLst>
          </p:cNvPr>
          <p:cNvSpPr>
            <a:spLocks noGrp="1"/>
          </p:cNvSpPr>
          <p:nvPr>
            <p:ph type="dt" sz="half" idx="10"/>
          </p:nvPr>
        </p:nvSpPr>
        <p:spPr/>
        <p:txBody>
          <a:bodyPr/>
          <a:lstStyle/>
          <a:p>
            <a:fld id="{41DF65A5-D4F6-9A4D-A73B-7FFD2D30D85E}" type="datetimeFigureOut">
              <a:rPr lang="en-US" smtClean="0"/>
              <a:t>6/21/20</a:t>
            </a:fld>
            <a:endParaRPr lang="en-US"/>
          </a:p>
        </p:txBody>
      </p:sp>
      <p:sp>
        <p:nvSpPr>
          <p:cNvPr id="5" name="Footer Placeholder 4">
            <a:extLst>
              <a:ext uri="{FF2B5EF4-FFF2-40B4-BE49-F238E27FC236}">
                <a16:creationId xmlns:a16="http://schemas.microsoft.com/office/drawing/2014/main" id="{040AAF78-B98F-1444-936E-5F793E3B5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BF988-8904-E349-847B-4ACF92147ADD}"/>
              </a:ext>
            </a:extLst>
          </p:cNvPr>
          <p:cNvSpPr>
            <a:spLocks noGrp="1"/>
          </p:cNvSpPr>
          <p:nvPr>
            <p:ph type="sldNum" sz="quarter" idx="12"/>
          </p:nvPr>
        </p:nvSpPr>
        <p:spPr/>
        <p:txBody>
          <a:bodyPr/>
          <a:lstStyle/>
          <a:p>
            <a:fld id="{D8E65D41-EA64-EB4A-87E5-E9B600E49DB4}" type="slidenum">
              <a:rPr lang="en-US" smtClean="0"/>
              <a:t>‹#›</a:t>
            </a:fld>
            <a:endParaRPr lang="en-US"/>
          </a:p>
        </p:txBody>
      </p:sp>
    </p:spTree>
    <p:extLst>
      <p:ext uri="{BB962C8B-B14F-4D97-AF65-F5344CB8AC3E}">
        <p14:creationId xmlns:p14="http://schemas.microsoft.com/office/powerpoint/2010/main" val="73667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32C0CB-78A3-3D45-859A-EAD559C250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9C13DF-741B-034B-89CC-B9F0248D75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FF98F-458C-C54E-AD58-05EEC6D41DF3}"/>
              </a:ext>
            </a:extLst>
          </p:cNvPr>
          <p:cNvSpPr>
            <a:spLocks noGrp="1"/>
          </p:cNvSpPr>
          <p:nvPr>
            <p:ph type="dt" sz="half" idx="10"/>
          </p:nvPr>
        </p:nvSpPr>
        <p:spPr/>
        <p:txBody>
          <a:bodyPr/>
          <a:lstStyle/>
          <a:p>
            <a:fld id="{41DF65A5-D4F6-9A4D-A73B-7FFD2D30D85E}" type="datetimeFigureOut">
              <a:rPr lang="en-US" smtClean="0"/>
              <a:t>6/21/20</a:t>
            </a:fld>
            <a:endParaRPr lang="en-US"/>
          </a:p>
        </p:txBody>
      </p:sp>
      <p:sp>
        <p:nvSpPr>
          <p:cNvPr id="5" name="Footer Placeholder 4">
            <a:extLst>
              <a:ext uri="{FF2B5EF4-FFF2-40B4-BE49-F238E27FC236}">
                <a16:creationId xmlns:a16="http://schemas.microsoft.com/office/drawing/2014/main" id="{D1A57F59-8820-5A46-B590-D81DAE3FE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F4FF0-1285-4243-AA41-5B00E1F43D1B}"/>
              </a:ext>
            </a:extLst>
          </p:cNvPr>
          <p:cNvSpPr>
            <a:spLocks noGrp="1"/>
          </p:cNvSpPr>
          <p:nvPr>
            <p:ph type="sldNum" sz="quarter" idx="12"/>
          </p:nvPr>
        </p:nvSpPr>
        <p:spPr/>
        <p:txBody>
          <a:bodyPr/>
          <a:lstStyle/>
          <a:p>
            <a:fld id="{D8E65D41-EA64-EB4A-87E5-E9B600E49DB4}" type="slidenum">
              <a:rPr lang="en-US" smtClean="0"/>
              <a:t>‹#›</a:t>
            </a:fld>
            <a:endParaRPr lang="en-US"/>
          </a:p>
        </p:txBody>
      </p:sp>
    </p:spTree>
    <p:extLst>
      <p:ext uri="{BB962C8B-B14F-4D97-AF65-F5344CB8AC3E}">
        <p14:creationId xmlns:p14="http://schemas.microsoft.com/office/powerpoint/2010/main" val="180326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5C3F-448F-E64E-8DE7-54032917D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E2A283-8BAB-C64C-A67C-B476462FED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C74CF-EBDF-6F45-AFF4-44E13A6478B9}"/>
              </a:ext>
            </a:extLst>
          </p:cNvPr>
          <p:cNvSpPr>
            <a:spLocks noGrp="1"/>
          </p:cNvSpPr>
          <p:nvPr>
            <p:ph type="dt" sz="half" idx="10"/>
          </p:nvPr>
        </p:nvSpPr>
        <p:spPr/>
        <p:txBody>
          <a:bodyPr/>
          <a:lstStyle/>
          <a:p>
            <a:fld id="{41DF65A5-D4F6-9A4D-A73B-7FFD2D30D85E}" type="datetimeFigureOut">
              <a:rPr lang="en-US" smtClean="0"/>
              <a:t>6/21/20</a:t>
            </a:fld>
            <a:endParaRPr lang="en-US"/>
          </a:p>
        </p:txBody>
      </p:sp>
      <p:sp>
        <p:nvSpPr>
          <p:cNvPr id="5" name="Footer Placeholder 4">
            <a:extLst>
              <a:ext uri="{FF2B5EF4-FFF2-40B4-BE49-F238E27FC236}">
                <a16:creationId xmlns:a16="http://schemas.microsoft.com/office/drawing/2014/main" id="{8718CC3C-40D0-9945-95EC-41D455F79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B229F-1406-5740-85A0-E502ACFCB8FE}"/>
              </a:ext>
            </a:extLst>
          </p:cNvPr>
          <p:cNvSpPr>
            <a:spLocks noGrp="1"/>
          </p:cNvSpPr>
          <p:nvPr>
            <p:ph type="sldNum" sz="quarter" idx="12"/>
          </p:nvPr>
        </p:nvSpPr>
        <p:spPr/>
        <p:txBody>
          <a:bodyPr/>
          <a:lstStyle/>
          <a:p>
            <a:fld id="{D8E65D41-EA64-EB4A-87E5-E9B600E49DB4}" type="slidenum">
              <a:rPr lang="en-US" smtClean="0"/>
              <a:t>‹#›</a:t>
            </a:fld>
            <a:endParaRPr lang="en-US"/>
          </a:p>
        </p:txBody>
      </p:sp>
    </p:spTree>
    <p:extLst>
      <p:ext uri="{BB962C8B-B14F-4D97-AF65-F5344CB8AC3E}">
        <p14:creationId xmlns:p14="http://schemas.microsoft.com/office/powerpoint/2010/main" val="103736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2DB5-D2EA-7B47-B7C8-4304A43B16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8C0926-0F18-E04E-A989-480C283D61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6AEDDB-9055-0241-A784-CC199A431415}"/>
              </a:ext>
            </a:extLst>
          </p:cNvPr>
          <p:cNvSpPr>
            <a:spLocks noGrp="1"/>
          </p:cNvSpPr>
          <p:nvPr>
            <p:ph type="dt" sz="half" idx="10"/>
          </p:nvPr>
        </p:nvSpPr>
        <p:spPr/>
        <p:txBody>
          <a:bodyPr/>
          <a:lstStyle/>
          <a:p>
            <a:fld id="{41DF65A5-D4F6-9A4D-A73B-7FFD2D30D85E}" type="datetimeFigureOut">
              <a:rPr lang="en-US" smtClean="0"/>
              <a:t>6/21/20</a:t>
            </a:fld>
            <a:endParaRPr lang="en-US"/>
          </a:p>
        </p:txBody>
      </p:sp>
      <p:sp>
        <p:nvSpPr>
          <p:cNvPr id="5" name="Footer Placeholder 4">
            <a:extLst>
              <a:ext uri="{FF2B5EF4-FFF2-40B4-BE49-F238E27FC236}">
                <a16:creationId xmlns:a16="http://schemas.microsoft.com/office/drawing/2014/main" id="{0BE4D20F-5E9E-634F-8959-F67488CA1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0680F-6DBA-144F-9F47-D7EBF699F41F}"/>
              </a:ext>
            </a:extLst>
          </p:cNvPr>
          <p:cNvSpPr>
            <a:spLocks noGrp="1"/>
          </p:cNvSpPr>
          <p:nvPr>
            <p:ph type="sldNum" sz="quarter" idx="12"/>
          </p:nvPr>
        </p:nvSpPr>
        <p:spPr/>
        <p:txBody>
          <a:bodyPr/>
          <a:lstStyle/>
          <a:p>
            <a:fld id="{D8E65D41-EA64-EB4A-87E5-E9B600E49DB4}" type="slidenum">
              <a:rPr lang="en-US" smtClean="0"/>
              <a:t>‹#›</a:t>
            </a:fld>
            <a:endParaRPr lang="en-US"/>
          </a:p>
        </p:txBody>
      </p:sp>
    </p:spTree>
    <p:extLst>
      <p:ext uri="{BB962C8B-B14F-4D97-AF65-F5344CB8AC3E}">
        <p14:creationId xmlns:p14="http://schemas.microsoft.com/office/powerpoint/2010/main" val="272180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4615-D853-3B43-B892-F4C512509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FB07C-6791-D441-ACBF-D6404DCFAB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AD71C7-786B-8041-81F3-9A7B97B307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A9018B-A5D5-7147-BA7C-1FBC9B0BF7D4}"/>
              </a:ext>
            </a:extLst>
          </p:cNvPr>
          <p:cNvSpPr>
            <a:spLocks noGrp="1"/>
          </p:cNvSpPr>
          <p:nvPr>
            <p:ph type="dt" sz="half" idx="10"/>
          </p:nvPr>
        </p:nvSpPr>
        <p:spPr/>
        <p:txBody>
          <a:bodyPr/>
          <a:lstStyle/>
          <a:p>
            <a:fld id="{41DF65A5-D4F6-9A4D-A73B-7FFD2D30D85E}" type="datetimeFigureOut">
              <a:rPr lang="en-US" smtClean="0"/>
              <a:t>6/21/20</a:t>
            </a:fld>
            <a:endParaRPr lang="en-US"/>
          </a:p>
        </p:txBody>
      </p:sp>
      <p:sp>
        <p:nvSpPr>
          <p:cNvPr id="6" name="Footer Placeholder 5">
            <a:extLst>
              <a:ext uri="{FF2B5EF4-FFF2-40B4-BE49-F238E27FC236}">
                <a16:creationId xmlns:a16="http://schemas.microsoft.com/office/drawing/2014/main" id="{ABEC9586-E82B-164E-BD80-FD84B2059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60ACC-42C0-EE4C-A989-CE48F32ADD09}"/>
              </a:ext>
            </a:extLst>
          </p:cNvPr>
          <p:cNvSpPr>
            <a:spLocks noGrp="1"/>
          </p:cNvSpPr>
          <p:nvPr>
            <p:ph type="sldNum" sz="quarter" idx="12"/>
          </p:nvPr>
        </p:nvSpPr>
        <p:spPr/>
        <p:txBody>
          <a:bodyPr/>
          <a:lstStyle/>
          <a:p>
            <a:fld id="{D8E65D41-EA64-EB4A-87E5-E9B600E49DB4}" type="slidenum">
              <a:rPr lang="en-US" smtClean="0"/>
              <a:t>‹#›</a:t>
            </a:fld>
            <a:endParaRPr lang="en-US"/>
          </a:p>
        </p:txBody>
      </p:sp>
    </p:spTree>
    <p:extLst>
      <p:ext uri="{BB962C8B-B14F-4D97-AF65-F5344CB8AC3E}">
        <p14:creationId xmlns:p14="http://schemas.microsoft.com/office/powerpoint/2010/main" val="309767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0F1C-4C73-C94C-9E88-27EDD453B4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BB5EDE-69BD-8D4C-BE6A-B5AB39B62E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AFB764-D9E4-6E4E-9E3D-12B86DA77F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6779AA-C6C2-3544-AED4-9E07426B67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0EDB09-AFFD-0E47-AE84-2BDD41AF7A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AAA4AE-A6B6-F44B-B2EF-92B169D5FD07}"/>
              </a:ext>
            </a:extLst>
          </p:cNvPr>
          <p:cNvSpPr>
            <a:spLocks noGrp="1"/>
          </p:cNvSpPr>
          <p:nvPr>
            <p:ph type="dt" sz="half" idx="10"/>
          </p:nvPr>
        </p:nvSpPr>
        <p:spPr/>
        <p:txBody>
          <a:bodyPr/>
          <a:lstStyle/>
          <a:p>
            <a:fld id="{41DF65A5-D4F6-9A4D-A73B-7FFD2D30D85E}" type="datetimeFigureOut">
              <a:rPr lang="en-US" smtClean="0"/>
              <a:t>6/21/20</a:t>
            </a:fld>
            <a:endParaRPr lang="en-US"/>
          </a:p>
        </p:txBody>
      </p:sp>
      <p:sp>
        <p:nvSpPr>
          <p:cNvPr id="8" name="Footer Placeholder 7">
            <a:extLst>
              <a:ext uri="{FF2B5EF4-FFF2-40B4-BE49-F238E27FC236}">
                <a16:creationId xmlns:a16="http://schemas.microsoft.com/office/drawing/2014/main" id="{176517F6-5B0E-824F-93A6-3B46857192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E0F828-55C3-C04D-9070-D8F28B2921FA}"/>
              </a:ext>
            </a:extLst>
          </p:cNvPr>
          <p:cNvSpPr>
            <a:spLocks noGrp="1"/>
          </p:cNvSpPr>
          <p:nvPr>
            <p:ph type="sldNum" sz="quarter" idx="12"/>
          </p:nvPr>
        </p:nvSpPr>
        <p:spPr/>
        <p:txBody>
          <a:bodyPr/>
          <a:lstStyle/>
          <a:p>
            <a:fld id="{D8E65D41-EA64-EB4A-87E5-E9B600E49DB4}" type="slidenum">
              <a:rPr lang="en-US" smtClean="0"/>
              <a:t>‹#›</a:t>
            </a:fld>
            <a:endParaRPr lang="en-US"/>
          </a:p>
        </p:txBody>
      </p:sp>
    </p:spTree>
    <p:extLst>
      <p:ext uri="{BB962C8B-B14F-4D97-AF65-F5344CB8AC3E}">
        <p14:creationId xmlns:p14="http://schemas.microsoft.com/office/powerpoint/2010/main" val="279756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0182-DA38-4345-A81B-31546927BB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F97A9E-A30E-AB43-B287-8716574ED68B}"/>
              </a:ext>
            </a:extLst>
          </p:cNvPr>
          <p:cNvSpPr>
            <a:spLocks noGrp="1"/>
          </p:cNvSpPr>
          <p:nvPr>
            <p:ph type="dt" sz="half" idx="10"/>
          </p:nvPr>
        </p:nvSpPr>
        <p:spPr/>
        <p:txBody>
          <a:bodyPr/>
          <a:lstStyle/>
          <a:p>
            <a:fld id="{41DF65A5-D4F6-9A4D-A73B-7FFD2D30D85E}" type="datetimeFigureOut">
              <a:rPr lang="en-US" smtClean="0"/>
              <a:t>6/21/20</a:t>
            </a:fld>
            <a:endParaRPr lang="en-US"/>
          </a:p>
        </p:txBody>
      </p:sp>
      <p:sp>
        <p:nvSpPr>
          <p:cNvPr id="4" name="Footer Placeholder 3">
            <a:extLst>
              <a:ext uri="{FF2B5EF4-FFF2-40B4-BE49-F238E27FC236}">
                <a16:creationId xmlns:a16="http://schemas.microsoft.com/office/drawing/2014/main" id="{EA8BBBB8-D095-1842-B99C-FDF0ACDAA5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B6D4CD-C431-A54D-A762-90A291B915FA}"/>
              </a:ext>
            </a:extLst>
          </p:cNvPr>
          <p:cNvSpPr>
            <a:spLocks noGrp="1"/>
          </p:cNvSpPr>
          <p:nvPr>
            <p:ph type="sldNum" sz="quarter" idx="12"/>
          </p:nvPr>
        </p:nvSpPr>
        <p:spPr/>
        <p:txBody>
          <a:bodyPr/>
          <a:lstStyle/>
          <a:p>
            <a:fld id="{D8E65D41-EA64-EB4A-87E5-E9B600E49DB4}" type="slidenum">
              <a:rPr lang="en-US" smtClean="0"/>
              <a:t>‹#›</a:t>
            </a:fld>
            <a:endParaRPr lang="en-US"/>
          </a:p>
        </p:txBody>
      </p:sp>
    </p:spTree>
    <p:extLst>
      <p:ext uri="{BB962C8B-B14F-4D97-AF65-F5344CB8AC3E}">
        <p14:creationId xmlns:p14="http://schemas.microsoft.com/office/powerpoint/2010/main" val="165270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95294-76CC-9F46-8114-A2AEED3BA242}"/>
              </a:ext>
            </a:extLst>
          </p:cNvPr>
          <p:cNvSpPr>
            <a:spLocks noGrp="1"/>
          </p:cNvSpPr>
          <p:nvPr>
            <p:ph type="dt" sz="half" idx="10"/>
          </p:nvPr>
        </p:nvSpPr>
        <p:spPr/>
        <p:txBody>
          <a:bodyPr/>
          <a:lstStyle/>
          <a:p>
            <a:fld id="{41DF65A5-D4F6-9A4D-A73B-7FFD2D30D85E}" type="datetimeFigureOut">
              <a:rPr lang="en-US" smtClean="0"/>
              <a:t>6/21/20</a:t>
            </a:fld>
            <a:endParaRPr lang="en-US"/>
          </a:p>
        </p:txBody>
      </p:sp>
      <p:sp>
        <p:nvSpPr>
          <p:cNvPr id="3" name="Footer Placeholder 2">
            <a:extLst>
              <a:ext uri="{FF2B5EF4-FFF2-40B4-BE49-F238E27FC236}">
                <a16:creationId xmlns:a16="http://schemas.microsoft.com/office/drawing/2014/main" id="{B43C4177-8685-B445-B83F-B05B188BD9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C9AD19-82E2-5E4E-AD39-2D6DC3D217C8}"/>
              </a:ext>
            </a:extLst>
          </p:cNvPr>
          <p:cNvSpPr>
            <a:spLocks noGrp="1"/>
          </p:cNvSpPr>
          <p:nvPr>
            <p:ph type="sldNum" sz="quarter" idx="12"/>
          </p:nvPr>
        </p:nvSpPr>
        <p:spPr/>
        <p:txBody>
          <a:bodyPr/>
          <a:lstStyle/>
          <a:p>
            <a:fld id="{D8E65D41-EA64-EB4A-87E5-E9B600E49DB4}" type="slidenum">
              <a:rPr lang="en-US" smtClean="0"/>
              <a:t>‹#›</a:t>
            </a:fld>
            <a:endParaRPr lang="en-US"/>
          </a:p>
        </p:txBody>
      </p:sp>
    </p:spTree>
    <p:extLst>
      <p:ext uri="{BB962C8B-B14F-4D97-AF65-F5344CB8AC3E}">
        <p14:creationId xmlns:p14="http://schemas.microsoft.com/office/powerpoint/2010/main" val="3919816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44F2-9B4E-D540-A52F-5FF6448EB5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9E17C-E8D1-A442-A002-99BA598D7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0BD4F1-10F2-404F-88C2-95D395D46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83ECA-EE7C-214D-B0C2-D742118F0F7B}"/>
              </a:ext>
            </a:extLst>
          </p:cNvPr>
          <p:cNvSpPr>
            <a:spLocks noGrp="1"/>
          </p:cNvSpPr>
          <p:nvPr>
            <p:ph type="dt" sz="half" idx="10"/>
          </p:nvPr>
        </p:nvSpPr>
        <p:spPr/>
        <p:txBody>
          <a:bodyPr/>
          <a:lstStyle/>
          <a:p>
            <a:fld id="{41DF65A5-D4F6-9A4D-A73B-7FFD2D30D85E}" type="datetimeFigureOut">
              <a:rPr lang="en-US" smtClean="0"/>
              <a:t>6/21/20</a:t>
            </a:fld>
            <a:endParaRPr lang="en-US"/>
          </a:p>
        </p:txBody>
      </p:sp>
      <p:sp>
        <p:nvSpPr>
          <p:cNvPr id="6" name="Footer Placeholder 5">
            <a:extLst>
              <a:ext uri="{FF2B5EF4-FFF2-40B4-BE49-F238E27FC236}">
                <a16:creationId xmlns:a16="http://schemas.microsoft.com/office/drawing/2014/main" id="{13BB016A-009D-9841-8C90-C2E3616A7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176581-8B7C-054B-848F-63F25018436E}"/>
              </a:ext>
            </a:extLst>
          </p:cNvPr>
          <p:cNvSpPr>
            <a:spLocks noGrp="1"/>
          </p:cNvSpPr>
          <p:nvPr>
            <p:ph type="sldNum" sz="quarter" idx="12"/>
          </p:nvPr>
        </p:nvSpPr>
        <p:spPr/>
        <p:txBody>
          <a:bodyPr/>
          <a:lstStyle/>
          <a:p>
            <a:fld id="{D8E65D41-EA64-EB4A-87E5-E9B600E49DB4}" type="slidenum">
              <a:rPr lang="en-US" smtClean="0"/>
              <a:t>‹#›</a:t>
            </a:fld>
            <a:endParaRPr lang="en-US"/>
          </a:p>
        </p:txBody>
      </p:sp>
    </p:spTree>
    <p:extLst>
      <p:ext uri="{BB962C8B-B14F-4D97-AF65-F5344CB8AC3E}">
        <p14:creationId xmlns:p14="http://schemas.microsoft.com/office/powerpoint/2010/main" val="288007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6EB0-8675-4E46-BA87-BB1537F1A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5B09FB-9741-EE49-89F5-E9CC4F1544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6063F3-A17C-E04A-9A4A-39335E54A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0C8F39-8F4F-684B-8619-5506FB76EBBF}"/>
              </a:ext>
            </a:extLst>
          </p:cNvPr>
          <p:cNvSpPr>
            <a:spLocks noGrp="1"/>
          </p:cNvSpPr>
          <p:nvPr>
            <p:ph type="dt" sz="half" idx="10"/>
          </p:nvPr>
        </p:nvSpPr>
        <p:spPr/>
        <p:txBody>
          <a:bodyPr/>
          <a:lstStyle/>
          <a:p>
            <a:fld id="{41DF65A5-D4F6-9A4D-A73B-7FFD2D30D85E}" type="datetimeFigureOut">
              <a:rPr lang="en-US" smtClean="0"/>
              <a:t>6/21/20</a:t>
            </a:fld>
            <a:endParaRPr lang="en-US"/>
          </a:p>
        </p:txBody>
      </p:sp>
      <p:sp>
        <p:nvSpPr>
          <p:cNvPr id="6" name="Footer Placeholder 5">
            <a:extLst>
              <a:ext uri="{FF2B5EF4-FFF2-40B4-BE49-F238E27FC236}">
                <a16:creationId xmlns:a16="http://schemas.microsoft.com/office/drawing/2014/main" id="{2FDEE8E1-48E3-D64A-B0B5-1D3EA9591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CB806-3D6D-1444-8DF7-EA15E3541B57}"/>
              </a:ext>
            </a:extLst>
          </p:cNvPr>
          <p:cNvSpPr>
            <a:spLocks noGrp="1"/>
          </p:cNvSpPr>
          <p:nvPr>
            <p:ph type="sldNum" sz="quarter" idx="12"/>
          </p:nvPr>
        </p:nvSpPr>
        <p:spPr/>
        <p:txBody>
          <a:bodyPr/>
          <a:lstStyle/>
          <a:p>
            <a:fld id="{D8E65D41-EA64-EB4A-87E5-E9B600E49DB4}" type="slidenum">
              <a:rPr lang="en-US" smtClean="0"/>
              <a:t>‹#›</a:t>
            </a:fld>
            <a:endParaRPr lang="en-US"/>
          </a:p>
        </p:txBody>
      </p:sp>
    </p:spTree>
    <p:extLst>
      <p:ext uri="{BB962C8B-B14F-4D97-AF65-F5344CB8AC3E}">
        <p14:creationId xmlns:p14="http://schemas.microsoft.com/office/powerpoint/2010/main" val="146324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0C7A84-C53D-804C-A1C2-F456F9168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26EE2E-C9CA-EB4C-A2EE-852C0BCF42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6A533-8788-D74F-8D98-065CCEF88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F65A5-D4F6-9A4D-A73B-7FFD2D30D85E}" type="datetimeFigureOut">
              <a:rPr lang="en-US" smtClean="0"/>
              <a:t>6/21/20</a:t>
            </a:fld>
            <a:endParaRPr lang="en-US"/>
          </a:p>
        </p:txBody>
      </p:sp>
      <p:sp>
        <p:nvSpPr>
          <p:cNvPr id="5" name="Footer Placeholder 4">
            <a:extLst>
              <a:ext uri="{FF2B5EF4-FFF2-40B4-BE49-F238E27FC236}">
                <a16:creationId xmlns:a16="http://schemas.microsoft.com/office/drawing/2014/main" id="{39F664A3-18F3-9F4B-9BAA-41777C747E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B343E-5894-C744-8FAD-E3C2726C9D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65D41-EA64-EB4A-87E5-E9B600E49DB4}" type="slidenum">
              <a:rPr lang="en-US" smtClean="0"/>
              <a:t>‹#›</a:t>
            </a:fld>
            <a:endParaRPr lang="en-US"/>
          </a:p>
        </p:txBody>
      </p:sp>
    </p:spTree>
    <p:extLst>
      <p:ext uri="{BB962C8B-B14F-4D97-AF65-F5344CB8AC3E}">
        <p14:creationId xmlns:p14="http://schemas.microsoft.com/office/powerpoint/2010/main" val="1736048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F596-22B6-754E-98BF-721F3C81F276}"/>
              </a:ext>
            </a:extLst>
          </p:cNvPr>
          <p:cNvSpPr>
            <a:spLocks noGrp="1"/>
          </p:cNvSpPr>
          <p:nvPr>
            <p:ph type="ctrTitle"/>
          </p:nvPr>
        </p:nvSpPr>
        <p:spPr>
          <a:xfrm>
            <a:off x="1524000" y="0"/>
            <a:ext cx="9144000" cy="2387600"/>
          </a:xfrm>
        </p:spPr>
        <p:txBody>
          <a:bodyPr>
            <a:normAutofit fontScale="90000"/>
          </a:bodyPr>
          <a:lstStyle/>
          <a:p>
            <a:r>
              <a:rPr lang="en-ZW" b="1" dirty="0"/>
              <a:t>Discover Bible Guides</a:t>
            </a:r>
            <a:br>
              <a:rPr lang="en-ZW" b="1" dirty="0">
                <a:effectLst/>
              </a:rPr>
            </a:br>
            <a:r>
              <a:rPr lang="en-ZW" b="1" cap="all" dirty="0"/>
              <a:t>GUIDE 23</a:t>
            </a:r>
            <a:br>
              <a:rPr lang="en-ZW" cap="all" dirty="0"/>
            </a:br>
            <a:endParaRPr lang="en-US" dirty="0"/>
          </a:p>
        </p:txBody>
      </p:sp>
      <p:pic>
        <p:nvPicPr>
          <p:cNvPr id="4" name="Picture 3">
            <a:extLst>
              <a:ext uri="{FF2B5EF4-FFF2-40B4-BE49-F238E27FC236}">
                <a16:creationId xmlns:a16="http://schemas.microsoft.com/office/drawing/2014/main" id="{6584EB73-9B9B-F542-85A7-B1496905E604}"/>
              </a:ext>
            </a:extLst>
          </p:cNvPr>
          <p:cNvPicPr>
            <a:picLocks noChangeAspect="1"/>
          </p:cNvPicPr>
          <p:nvPr/>
        </p:nvPicPr>
        <p:blipFill>
          <a:blip r:embed="rId2"/>
          <a:stretch>
            <a:fillRect/>
          </a:stretch>
        </p:blipFill>
        <p:spPr>
          <a:xfrm>
            <a:off x="2286000" y="1447800"/>
            <a:ext cx="7620000" cy="5410200"/>
          </a:xfrm>
          <a:prstGeom prst="rect">
            <a:avLst/>
          </a:prstGeom>
        </p:spPr>
      </p:pic>
    </p:spTree>
    <p:extLst>
      <p:ext uri="{BB962C8B-B14F-4D97-AF65-F5344CB8AC3E}">
        <p14:creationId xmlns:p14="http://schemas.microsoft.com/office/powerpoint/2010/main" val="269831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C491-569D-3842-9CAF-87141BF2B239}"/>
              </a:ext>
            </a:extLst>
          </p:cNvPr>
          <p:cNvSpPr>
            <a:spLocks noGrp="1"/>
          </p:cNvSpPr>
          <p:nvPr>
            <p:ph type="title"/>
          </p:nvPr>
        </p:nvSpPr>
        <p:spPr>
          <a:xfrm>
            <a:off x="0" y="1"/>
            <a:ext cx="12192000" cy="629392"/>
          </a:xfrm>
        </p:spPr>
        <p:txBody>
          <a:bodyPr>
            <a:normAutofit fontScale="90000"/>
          </a:bodyPr>
          <a:lstStyle/>
          <a:p>
            <a:r>
              <a:rPr lang="en-ZW" dirty="0"/>
              <a:t>2. Where and When Will Hell Burn?</a:t>
            </a:r>
            <a:endParaRPr lang="en-US" dirty="0"/>
          </a:p>
        </p:txBody>
      </p:sp>
      <p:sp>
        <p:nvSpPr>
          <p:cNvPr id="3" name="Content Placeholder 2">
            <a:extLst>
              <a:ext uri="{FF2B5EF4-FFF2-40B4-BE49-F238E27FC236}">
                <a16:creationId xmlns:a16="http://schemas.microsoft.com/office/drawing/2014/main" id="{62B5B917-67AA-5145-87B6-BD9234A093C4}"/>
              </a:ext>
            </a:extLst>
          </p:cNvPr>
          <p:cNvSpPr>
            <a:spLocks noGrp="1"/>
          </p:cNvSpPr>
          <p:nvPr>
            <p:ph idx="1"/>
          </p:nvPr>
        </p:nvSpPr>
        <p:spPr>
          <a:xfrm>
            <a:off x="0" y="629392"/>
            <a:ext cx="12192000" cy="6228607"/>
          </a:xfrm>
        </p:spPr>
        <p:txBody>
          <a:bodyPr>
            <a:noAutofit/>
          </a:bodyPr>
          <a:lstStyle/>
          <a:p>
            <a:r>
              <a:rPr lang="en-ZW" b="1" dirty="0">
                <a:effectLst/>
              </a:rPr>
              <a:t>“Then He [God] will also say to those on the left hand, ‘Depart from Me, you cursed, into the everlasting fire prepared for the devil and his angels’” (Matthew 25:41).</a:t>
            </a:r>
          </a:p>
          <a:p>
            <a:r>
              <a:rPr lang="en-ZW" b="1" dirty="0"/>
              <a:t>According to Jesus, when will hell burn?</a:t>
            </a:r>
          </a:p>
          <a:p>
            <a:r>
              <a:rPr lang="en-ZW" b="1" dirty="0">
                <a:effectLst/>
              </a:rPr>
              <a:t>“The harvest is the end of the age, and the reapers are the angels. Therefore as the tares are gathered and burned in the fire, so it will be at the end of this age [the King James Version uses the word ‘world’ in place of ‘age’ here]. </a:t>
            </a:r>
          </a:p>
          <a:p>
            <a:r>
              <a:rPr lang="en-ZW" b="1" dirty="0">
                <a:effectLst/>
              </a:rPr>
              <a:t>The Son of Man will send out His angels, and they will gather out of His kingdom all things that offend, and those who practice lawlessness, and will cast them into the furnace of fire” (Matthew 13:39-42).</a:t>
            </a:r>
          </a:p>
          <a:p>
            <a:r>
              <a:rPr lang="en-ZW" b="1" dirty="0"/>
              <a:t>The tares—evildoers—aren’t burned until the end of the world. Before this sentence is carried out, the whole universe must be assured that God has been fair in His dealings with every human being.</a:t>
            </a:r>
          </a:p>
        </p:txBody>
      </p:sp>
    </p:spTree>
    <p:extLst>
      <p:ext uri="{BB962C8B-B14F-4D97-AF65-F5344CB8AC3E}">
        <p14:creationId xmlns:p14="http://schemas.microsoft.com/office/powerpoint/2010/main" val="336232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C491-569D-3842-9CAF-87141BF2B239}"/>
              </a:ext>
            </a:extLst>
          </p:cNvPr>
          <p:cNvSpPr>
            <a:spLocks noGrp="1"/>
          </p:cNvSpPr>
          <p:nvPr>
            <p:ph type="title"/>
          </p:nvPr>
        </p:nvSpPr>
        <p:spPr>
          <a:xfrm>
            <a:off x="0" y="1"/>
            <a:ext cx="12192000" cy="629392"/>
          </a:xfrm>
        </p:spPr>
        <p:txBody>
          <a:bodyPr>
            <a:normAutofit fontScale="90000"/>
          </a:bodyPr>
          <a:lstStyle/>
          <a:p>
            <a:r>
              <a:rPr lang="en-ZW" dirty="0"/>
              <a:t>2. Where and When Will Hell Burn?</a:t>
            </a:r>
            <a:endParaRPr lang="en-US" dirty="0"/>
          </a:p>
        </p:txBody>
      </p:sp>
      <p:sp>
        <p:nvSpPr>
          <p:cNvPr id="3" name="Content Placeholder 2">
            <a:extLst>
              <a:ext uri="{FF2B5EF4-FFF2-40B4-BE49-F238E27FC236}">
                <a16:creationId xmlns:a16="http://schemas.microsoft.com/office/drawing/2014/main" id="{62B5B917-67AA-5145-87B6-BD9234A093C4}"/>
              </a:ext>
            </a:extLst>
          </p:cNvPr>
          <p:cNvSpPr>
            <a:spLocks noGrp="1"/>
          </p:cNvSpPr>
          <p:nvPr>
            <p:ph idx="1"/>
          </p:nvPr>
        </p:nvSpPr>
        <p:spPr>
          <a:xfrm>
            <a:off x="0" y="629392"/>
            <a:ext cx="12192000" cy="6228607"/>
          </a:xfrm>
        </p:spPr>
        <p:txBody>
          <a:bodyPr>
            <a:normAutofit fontScale="92500" lnSpcReduction="10000"/>
          </a:bodyPr>
          <a:lstStyle/>
          <a:p>
            <a:r>
              <a:rPr lang="en-ZW" sz="3200" b="1" dirty="0"/>
              <a:t>In the great controversy going on between Christ and Satan, Satan has been attempting to prove to the universe that the way of sin is the better way. Jesus has been demonstrating that the way of obedience is the key to a more satisfying life. This demonstration will culminate in the judgment of Satan, his angels, and the wicked “at the end of this age [world].”</a:t>
            </a:r>
          </a:p>
          <a:p>
            <a:r>
              <a:rPr lang="en-ZW" sz="3200" b="1" dirty="0"/>
              <a:t>At the close of the thousand years, after the angels have opened the records to reveal the part that each person has played in this great drama, God will throw Satan, death, and everyone whose name is “not found written in the Book of Life . . . into the lake of fire” (Revelation 20:15).</a:t>
            </a:r>
          </a:p>
          <a:p>
            <a:r>
              <a:rPr lang="en-ZW" sz="3200" b="1" dirty="0"/>
              <a:t>According to the next verse, Revelation 21:1, after God uses fire to cleanse the earth from sin, He will create “a new heaven and a new earth.”</a:t>
            </a:r>
          </a:p>
          <a:p>
            <a:r>
              <a:rPr lang="en-US" sz="3200" b="1" dirty="0"/>
              <a:t>Thought question: </a:t>
            </a:r>
            <a:r>
              <a:rPr lang="en-ZW" sz="3200" b="1" dirty="0"/>
              <a:t>Hell will burn on this earth in the end time when God purifies the earth. (True or False) </a:t>
            </a:r>
          </a:p>
          <a:p>
            <a:r>
              <a:rPr lang="en-ZW" sz="3200" b="1" dirty="0"/>
              <a:t>There is a real, literal hell today—a place where sinners go when they die to be punished for their sins. (True or False) </a:t>
            </a:r>
          </a:p>
          <a:p>
            <a:endParaRPr lang="en-US" dirty="0"/>
          </a:p>
        </p:txBody>
      </p:sp>
    </p:spTree>
    <p:extLst>
      <p:ext uri="{BB962C8B-B14F-4D97-AF65-F5344CB8AC3E}">
        <p14:creationId xmlns:p14="http://schemas.microsoft.com/office/powerpoint/2010/main" val="217185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ABCE-603D-0D4E-940A-B8BA671C6FFC}"/>
              </a:ext>
            </a:extLst>
          </p:cNvPr>
          <p:cNvSpPr>
            <a:spLocks noGrp="1"/>
          </p:cNvSpPr>
          <p:nvPr>
            <p:ph type="title"/>
          </p:nvPr>
        </p:nvSpPr>
        <p:spPr>
          <a:xfrm>
            <a:off x="0" y="0"/>
            <a:ext cx="12192000" cy="510639"/>
          </a:xfrm>
        </p:spPr>
        <p:txBody>
          <a:bodyPr>
            <a:normAutofit fontScale="90000"/>
          </a:bodyPr>
          <a:lstStyle/>
          <a:p>
            <a:r>
              <a:rPr lang="en-ZW" dirty="0"/>
              <a:t>3. How Long Will Hell Burn?</a:t>
            </a:r>
            <a:endParaRPr lang="en-US" dirty="0"/>
          </a:p>
        </p:txBody>
      </p:sp>
      <p:sp>
        <p:nvSpPr>
          <p:cNvPr id="3" name="Content Placeholder 2">
            <a:extLst>
              <a:ext uri="{FF2B5EF4-FFF2-40B4-BE49-F238E27FC236}">
                <a16:creationId xmlns:a16="http://schemas.microsoft.com/office/drawing/2014/main" id="{C1F31C2A-8A36-9F42-A189-E3F095A47667}"/>
              </a:ext>
            </a:extLst>
          </p:cNvPr>
          <p:cNvSpPr>
            <a:spLocks noGrp="1"/>
          </p:cNvSpPr>
          <p:nvPr>
            <p:ph sz="half" idx="1"/>
          </p:nvPr>
        </p:nvSpPr>
        <p:spPr>
          <a:xfrm>
            <a:off x="0" y="510638"/>
            <a:ext cx="6172200" cy="6347361"/>
          </a:xfrm>
        </p:spPr>
        <p:txBody>
          <a:bodyPr/>
          <a:lstStyle/>
          <a:p>
            <a:r>
              <a:rPr lang="en-ZW" b="1" cap="all" dirty="0"/>
              <a:t>MANY BELIEVERS</a:t>
            </a:r>
            <a:r>
              <a:rPr lang="en-ZW" dirty="0"/>
              <a:t> </a:t>
            </a:r>
            <a:r>
              <a:rPr lang="en-ZW" sz="4000" b="1" dirty="0"/>
              <a:t>have assumed that the fires of hell last forever, resulting in eternal torment. Take, for example, the picture of hell once painted by Jonathan Edwards, an 18th-century preacher, in a sermon entitled, “Sinners in the Hands of an Angry God”:</a:t>
            </a:r>
            <a:endParaRPr lang="en-US" sz="4000" b="1" dirty="0"/>
          </a:p>
        </p:txBody>
      </p:sp>
      <p:pic>
        <p:nvPicPr>
          <p:cNvPr id="5" name="Content Placeholder 4">
            <a:extLst>
              <a:ext uri="{FF2B5EF4-FFF2-40B4-BE49-F238E27FC236}">
                <a16:creationId xmlns:a16="http://schemas.microsoft.com/office/drawing/2014/main" id="{932733AC-CBCD-4B46-95A5-3AA6A008AB86}"/>
              </a:ext>
            </a:extLst>
          </p:cNvPr>
          <p:cNvPicPr>
            <a:picLocks noGrp="1" noChangeAspect="1"/>
          </p:cNvPicPr>
          <p:nvPr>
            <p:ph sz="half" idx="2"/>
          </p:nvPr>
        </p:nvPicPr>
        <p:blipFill>
          <a:blip r:embed="rId2"/>
          <a:stretch>
            <a:fillRect/>
          </a:stretch>
        </p:blipFill>
        <p:spPr>
          <a:xfrm>
            <a:off x="6172200" y="2066306"/>
            <a:ext cx="6025690" cy="3394472"/>
          </a:xfrm>
          <a:prstGeom prst="rect">
            <a:avLst/>
          </a:prstGeom>
        </p:spPr>
      </p:pic>
    </p:spTree>
    <p:extLst>
      <p:ext uri="{BB962C8B-B14F-4D97-AF65-F5344CB8AC3E}">
        <p14:creationId xmlns:p14="http://schemas.microsoft.com/office/powerpoint/2010/main" val="357469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122177-58CF-514D-B16E-8A76E663537E}"/>
              </a:ext>
            </a:extLst>
          </p:cNvPr>
          <p:cNvSpPr>
            <a:spLocks noGrp="1"/>
          </p:cNvSpPr>
          <p:nvPr>
            <p:ph idx="1"/>
          </p:nvPr>
        </p:nvSpPr>
        <p:spPr>
          <a:xfrm>
            <a:off x="0" y="0"/>
            <a:ext cx="12192000" cy="6858000"/>
          </a:xfrm>
        </p:spPr>
        <p:txBody>
          <a:bodyPr>
            <a:normAutofit lnSpcReduction="10000"/>
          </a:bodyPr>
          <a:lstStyle/>
          <a:p>
            <a:r>
              <a:rPr lang="en-ZW" sz="3600" b="1" i="1" dirty="0">
                <a:effectLst/>
              </a:rPr>
              <a:t>Natural men are held in the hand of God over the pit of hell; they have deserved the fiery pit, and are already sentenced to it; and God is dreadfully provoked, his anger is as great towards them as to those that are actually suffering the executions of the fierceness of his wrath in hell . . . . </a:t>
            </a:r>
            <a:r>
              <a:rPr lang="en-ZW" sz="3600" b="1" i="1" dirty="0" err="1">
                <a:effectLst/>
              </a:rPr>
              <a:t>‘Tis</a:t>
            </a:r>
            <a:r>
              <a:rPr lang="en-ZW" sz="3600" b="1" i="1" dirty="0">
                <a:effectLst/>
              </a:rPr>
              <a:t> everlasting wrath. It would be dreadful to suffer this fierceness and wrath of Almighty God one moment; but you must suffer it to all eternity: there will be no end to this exquisite horrible misery.”</a:t>
            </a:r>
            <a:endParaRPr lang="en-ZW" sz="3600" b="1" dirty="0">
              <a:effectLst/>
            </a:endParaRPr>
          </a:p>
          <a:p>
            <a:r>
              <a:rPr lang="en-ZW" sz="3600" b="1" dirty="0"/>
              <a:t>Few believers today take comfort in this gruesome depiction of a wrathful God, but many still accept the idea of an eternal hell because they’ve been told it’s what the Bible teaches. Let’s look carefully at some texts that describe God’s treatment of sin and sinners.</a:t>
            </a:r>
          </a:p>
          <a:p>
            <a:endParaRPr lang="en-US" dirty="0"/>
          </a:p>
        </p:txBody>
      </p:sp>
    </p:spTree>
    <p:extLst>
      <p:ext uri="{BB962C8B-B14F-4D97-AF65-F5344CB8AC3E}">
        <p14:creationId xmlns:p14="http://schemas.microsoft.com/office/powerpoint/2010/main" val="1250552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553AE1-9233-4140-8AF5-F231BE52F567}"/>
              </a:ext>
            </a:extLst>
          </p:cNvPr>
          <p:cNvSpPr>
            <a:spLocks noGrp="1"/>
          </p:cNvSpPr>
          <p:nvPr>
            <p:ph sz="half" idx="1"/>
          </p:nvPr>
        </p:nvSpPr>
        <p:spPr>
          <a:xfrm>
            <a:off x="-1" y="0"/>
            <a:ext cx="6975325" cy="6858000"/>
          </a:xfrm>
        </p:spPr>
        <p:txBody>
          <a:bodyPr>
            <a:normAutofit/>
          </a:bodyPr>
          <a:lstStyle/>
          <a:p>
            <a:r>
              <a:rPr lang="en-ZW" sz="3200" b="1" dirty="0">
                <a:effectLst/>
              </a:rPr>
              <a:t>“When the Lord Jesus is revealed from heaven with His mighty angels . . . those who do not obey the gospel. . . . shall be punished with everlasting destruction from the presence of the Lord and from the glory of His power”(2 Thessalonians 1:7-9).</a:t>
            </a:r>
          </a:p>
          <a:p>
            <a:r>
              <a:rPr lang="en-ZW" sz="3200" b="1" dirty="0"/>
              <a:t>Please note that “everlasting destruction” is not the same as “everlasting torment.” It simply means a destruction that </a:t>
            </a:r>
            <a:r>
              <a:rPr lang="en-ZW" sz="3200" b="1" i="1" dirty="0"/>
              <a:t>lasts</a:t>
            </a:r>
            <a:r>
              <a:rPr lang="en-ZW" sz="3200" b="1" dirty="0"/>
              <a:t> forever—an eternal death. The effect of everlasting destruction is everlasting death, not unending torment. Look at what Jesus Himself said about hell:</a:t>
            </a:r>
          </a:p>
          <a:p>
            <a:endParaRPr lang="en-US" dirty="0"/>
          </a:p>
        </p:txBody>
      </p:sp>
      <p:pic>
        <p:nvPicPr>
          <p:cNvPr id="5" name="Content Placeholder 4">
            <a:extLst>
              <a:ext uri="{FF2B5EF4-FFF2-40B4-BE49-F238E27FC236}">
                <a16:creationId xmlns:a16="http://schemas.microsoft.com/office/drawing/2014/main" id="{398E80F9-F1D3-0A41-8ABF-3AF38D5B9D2E}"/>
              </a:ext>
            </a:extLst>
          </p:cNvPr>
          <p:cNvPicPr>
            <a:picLocks noGrp="1" noChangeAspect="1"/>
          </p:cNvPicPr>
          <p:nvPr>
            <p:ph sz="half" idx="2"/>
          </p:nvPr>
        </p:nvPicPr>
        <p:blipFill>
          <a:blip r:embed="rId2"/>
          <a:stretch>
            <a:fillRect/>
          </a:stretch>
        </p:blipFill>
        <p:spPr>
          <a:xfrm>
            <a:off x="6975325" y="509105"/>
            <a:ext cx="5216675" cy="6348895"/>
          </a:xfrm>
          <a:prstGeom prst="rect">
            <a:avLst/>
          </a:prstGeom>
        </p:spPr>
      </p:pic>
    </p:spTree>
    <p:extLst>
      <p:ext uri="{BB962C8B-B14F-4D97-AF65-F5344CB8AC3E}">
        <p14:creationId xmlns:p14="http://schemas.microsoft.com/office/powerpoint/2010/main" val="31118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553AE1-9233-4140-8AF5-F231BE52F567}"/>
              </a:ext>
            </a:extLst>
          </p:cNvPr>
          <p:cNvSpPr>
            <a:spLocks noGrp="1"/>
          </p:cNvSpPr>
          <p:nvPr>
            <p:ph sz="half" idx="1"/>
          </p:nvPr>
        </p:nvSpPr>
        <p:spPr>
          <a:xfrm>
            <a:off x="-1" y="0"/>
            <a:ext cx="6975325" cy="6858000"/>
          </a:xfrm>
        </p:spPr>
        <p:txBody>
          <a:bodyPr>
            <a:normAutofit lnSpcReduction="10000"/>
          </a:bodyPr>
          <a:lstStyle/>
          <a:p>
            <a:r>
              <a:rPr lang="en-ZW" sz="3200" b="1" dirty="0">
                <a:effectLst/>
              </a:rPr>
              <a:t>“Do not fear those who kill the body but cannot kill the soul. But rather fear Him who is able to destroy both soul and body in hell” (Matthew 10:28).</a:t>
            </a:r>
          </a:p>
          <a:p>
            <a:r>
              <a:rPr lang="en-ZW" sz="3200" b="1" dirty="0"/>
              <a:t>According to Jesus, both soul and body are killed— destroyed—in hell. In the Sermon on the Mount, when Jesus talked about the fate of humanity at the end of the age, He spoke of the </a:t>
            </a:r>
            <a:r>
              <a:rPr lang="en-ZW" sz="3200" b="1" i="1" dirty="0"/>
              <a:t>narrow gate</a:t>
            </a:r>
            <a:r>
              <a:rPr lang="en-ZW" sz="3200" b="1" dirty="0"/>
              <a:t> “which leads to life” and the </a:t>
            </a:r>
            <a:r>
              <a:rPr lang="en-ZW" sz="3200" b="1" i="1" dirty="0"/>
              <a:t>broad road</a:t>
            </a:r>
            <a:r>
              <a:rPr lang="en-ZW" sz="3200" b="1" dirty="0"/>
              <a:t> “that leads to destruction” (Matthew 7:13, 14).</a:t>
            </a:r>
          </a:p>
          <a:p>
            <a:r>
              <a:rPr lang="en-ZW" sz="3200" b="1" dirty="0"/>
              <a:t>The contrast is between “life” and “destruction” (non-life)— not eternal torment.</a:t>
            </a:r>
          </a:p>
          <a:p>
            <a:endParaRPr lang="en-US" dirty="0"/>
          </a:p>
        </p:txBody>
      </p:sp>
      <p:pic>
        <p:nvPicPr>
          <p:cNvPr id="5" name="Content Placeholder 4">
            <a:extLst>
              <a:ext uri="{FF2B5EF4-FFF2-40B4-BE49-F238E27FC236}">
                <a16:creationId xmlns:a16="http://schemas.microsoft.com/office/drawing/2014/main" id="{398E80F9-F1D3-0A41-8ABF-3AF38D5B9D2E}"/>
              </a:ext>
            </a:extLst>
          </p:cNvPr>
          <p:cNvPicPr>
            <a:picLocks noGrp="1" noChangeAspect="1"/>
          </p:cNvPicPr>
          <p:nvPr>
            <p:ph sz="half" idx="2"/>
          </p:nvPr>
        </p:nvPicPr>
        <p:blipFill>
          <a:blip r:embed="rId2"/>
          <a:stretch>
            <a:fillRect/>
          </a:stretch>
        </p:blipFill>
        <p:spPr>
          <a:xfrm>
            <a:off x="6975325" y="509105"/>
            <a:ext cx="5216675" cy="6348895"/>
          </a:xfrm>
          <a:prstGeom prst="rect">
            <a:avLst/>
          </a:prstGeom>
        </p:spPr>
      </p:pic>
    </p:spTree>
    <p:extLst>
      <p:ext uri="{BB962C8B-B14F-4D97-AF65-F5344CB8AC3E}">
        <p14:creationId xmlns:p14="http://schemas.microsoft.com/office/powerpoint/2010/main" val="187599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33178A-5C3E-E047-9BB8-F641AD80CC4E}"/>
              </a:ext>
            </a:extLst>
          </p:cNvPr>
          <p:cNvSpPr>
            <a:spLocks noGrp="1"/>
          </p:cNvSpPr>
          <p:nvPr>
            <p:ph idx="1"/>
          </p:nvPr>
        </p:nvSpPr>
        <p:spPr>
          <a:xfrm>
            <a:off x="0" y="0"/>
            <a:ext cx="12192000" cy="6858000"/>
          </a:xfrm>
        </p:spPr>
        <p:txBody>
          <a:bodyPr>
            <a:normAutofit fontScale="92500" lnSpcReduction="10000"/>
          </a:bodyPr>
          <a:lstStyle/>
          <a:p>
            <a:r>
              <a:rPr lang="en-ZW" sz="3200" b="1" dirty="0"/>
              <a:t>In the most well-known text in the Bible, John 3:16, Jesus explains that God “gave His only begotten Son” that those who believe might “not perish but have everlasting life.” Again, two fates are contrasted: perishing or eternal life.</a:t>
            </a:r>
          </a:p>
          <a:p>
            <a:r>
              <a:rPr lang="en-ZW" sz="3200" b="1" dirty="0"/>
              <a:t>From these passages of Scripture, we must conclude that hell results in the death of the wicked. That is, in fact, what clear statements throughout Scripture tell us. “The wicked shall be cut off ” (Psalm 37:28); they “will utterly perish” (2 Peter 2:12); “into smoke they shall vanish away” (Psalm 37:20); they “shall be utterly destroyed from among the people” (Acts 3:23). The Apostle Paul said of those who had become enemies of Christ that their “end is destruction” (Philippians 3:19).</a:t>
            </a:r>
          </a:p>
          <a:p>
            <a:r>
              <a:rPr lang="en-ZW" sz="3200" b="1" dirty="0"/>
              <a:t>The purpose of the final punishment, the lake of fire, is to rid the universe of sin, not to preserve sin forever. It is extremely hard to imagine that the Christ who wept over the fate of stubborn Jerusalem and forgave those who put Him to death would be able to spend eternity watching the agonies of the damned. The Bible assures us that hell definitely has an end:</a:t>
            </a:r>
          </a:p>
          <a:p>
            <a:endParaRPr lang="en-US" dirty="0"/>
          </a:p>
        </p:txBody>
      </p:sp>
    </p:spTree>
    <p:extLst>
      <p:ext uri="{BB962C8B-B14F-4D97-AF65-F5344CB8AC3E}">
        <p14:creationId xmlns:p14="http://schemas.microsoft.com/office/powerpoint/2010/main" val="2211329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33178A-5C3E-E047-9BB8-F641AD80CC4E}"/>
              </a:ext>
            </a:extLst>
          </p:cNvPr>
          <p:cNvSpPr>
            <a:spLocks noGrp="1"/>
          </p:cNvSpPr>
          <p:nvPr>
            <p:ph idx="1"/>
          </p:nvPr>
        </p:nvSpPr>
        <p:spPr>
          <a:xfrm>
            <a:off x="0" y="0"/>
            <a:ext cx="12192000" cy="6858000"/>
          </a:xfrm>
        </p:spPr>
        <p:txBody>
          <a:bodyPr>
            <a:normAutofit/>
          </a:bodyPr>
          <a:lstStyle/>
          <a:p>
            <a:r>
              <a:rPr lang="en-ZW" sz="3200" b="1" dirty="0">
                <a:effectLst/>
              </a:rPr>
              <a:t>“Behold, the day is coming, burning like an oven, and all the proud, yes, all who do wickedly will be stubble. And the day which is coming shall burn them up. . . . They shall be ashes under the soles of your feet” (Malachi 4:1, 3).</a:t>
            </a:r>
          </a:p>
          <a:p>
            <a:r>
              <a:rPr lang="en-ZW" sz="3200" b="1" dirty="0"/>
              <a:t>The wicked will not burn throughout eternity. The fire will reduce them to ashes, resulting in eternal separation from God. “The wages of sin is death” (Romans 6:23), not eternal life in hellfire.</a:t>
            </a:r>
          </a:p>
          <a:p>
            <a:r>
              <a:rPr lang="en-ZW" sz="3200" b="1" dirty="0"/>
              <a:t>At the end of the thousand years, every sinner—inspired by the devil—makes one last determined effort to defeat God and capture the New Jerusalem (Revelation 20:7-10).</a:t>
            </a:r>
          </a:p>
          <a:p>
            <a:r>
              <a:rPr lang="en-ZW" sz="3200" b="1" dirty="0"/>
              <a:t>It is then that God rains down fire from the skies and eliminates Satan, sin, and those who persist in holding on to their sins.</a:t>
            </a:r>
          </a:p>
          <a:p>
            <a:r>
              <a:rPr lang="en-ZW" sz="3200" b="1" dirty="0">
                <a:effectLst/>
              </a:rPr>
              <a:t>“Fire came down from God out of heaven and devoured them” (Revelation 20:9).</a:t>
            </a:r>
          </a:p>
        </p:txBody>
      </p:sp>
    </p:spTree>
    <p:extLst>
      <p:ext uri="{BB962C8B-B14F-4D97-AF65-F5344CB8AC3E}">
        <p14:creationId xmlns:p14="http://schemas.microsoft.com/office/powerpoint/2010/main" val="1544534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33178A-5C3E-E047-9BB8-F641AD80CC4E}"/>
              </a:ext>
            </a:extLst>
          </p:cNvPr>
          <p:cNvSpPr>
            <a:spLocks noGrp="1"/>
          </p:cNvSpPr>
          <p:nvPr>
            <p:ph idx="1"/>
          </p:nvPr>
        </p:nvSpPr>
        <p:spPr>
          <a:xfrm>
            <a:off x="0" y="0"/>
            <a:ext cx="12192000" cy="6858000"/>
          </a:xfrm>
        </p:spPr>
        <p:txBody>
          <a:bodyPr>
            <a:normAutofit/>
          </a:bodyPr>
          <a:lstStyle/>
          <a:p>
            <a:r>
              <a:rPr lang="en-ZW" sz="3600" b="1" dirty="0"/>
              <a:t>The point is that this is utter, complete destruction. According to Jesus, this fire is “unquenchable” (Matthew 3:12). No fire department will be able to put it out until it has done its work of complete destruction. However, “unquenchable” does not mean “unending.”</a:t>
            </a:r>
          </a:p>
          <a:p>
            <a:r>
              <a:rPr lang="en-ZW" sz="3600" b="1" dirty="0"/>
              <a:t>God promises that a new purified earth will emerge out of this cleansing fire as the home of the saved:</a:t>
            </a:r>
          </a:p>
          <a:p>
            <a:r>
              <a:rPr lang="en-ZW" sz="3600" b="1" dirty="0">
                <a:effectLst/>
              </a:rPr>
              <a:t>“For behold, I create new heavens and a new earth; and the former shall not be remembered or come to mind. . . . I will rejoice in Jerusalem, and joy in My people; the voice of weeping shall no longer be heard in her, nor the voice of crying” (Isaiah 65:17-19).</a:t>
            </a:r>
          </a:p>
          <a:p>
            <a:endParaRPr lang="en-US" dirty="0"/>
          </a:p>
        </p:txBody>
      </p:sp>
    </p:spTree>
    <p:extLst>
      <p:ext uri="{BB962C8B-B14F-4D97-AF65-F5344CB8AC3E}">
        <p14:creationId xmlns:p14="http://schemas.microsoft.com/office/powerpoint/2010/main" val="381381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F6DDFB-9848-3844-B8FA-08B846C0B421}"/>
              </a:ext>
            </a:extLst>
          </p:cNvPr>
          <p:cNvSpPr>
            <a:spLocks noGrp="1"/>
          </p:cNvSpPr>
          <p:nvPr>
            <p:ph sz="half" idx="1"/>
          </p:nvPr>
        </p:nvSpPr>
        <p:spPr>
          <a:xfrm>
            <a:off x="0" y="0"/>
            <a:ext cx="6172200" cy="6858000"/>
          </a:xfrm>
        </p:spPr>
        <p:txBody>
          <a:bodyPr>
            <a:normAutofit lnSpcReduction="10000"/>
          </a:bodyPr>
          <a:lstStyle/>
          <a:p>
            <a:r>
              <a:rPr lang="en-ZW" b="1" dirty="0"/>
              <a:t>What a day that will be! Every cause for heartache will have vanished. God will erase the wounds of sin from every heart and “the former [things] shall not be remembered or come to mind.” Our happiness will be complete, and Jesus’ heart will again expand with joy over His people.</a:t>
            </a:r>
          </a:p>
          <a:p>
            <a:r>
              <a:rPr lang="en-ZW" b="1" dirty="0"/>
              <a:t>Thought question: God’s purpose in having a hell is to completely blot out sin and evil from the universe. (True or False)</a:t>
            </a:r>
          </a:p>
          <a:p>
            <a:r>
              <a:rPr lang="en-ZW" b="1" dirty="0"/>
              <a:t>Hellfire will burn for eternity; it will never go out. (True or false) </a:t>
            </a:r>
          </a:p>
          <a:p>
            <a:r>
              <a:rPr lang="en-ZW" b="1" dirty="0"/>
              <a:t>Hell will burn until the devil, his angels, and the wicked are burned to ashes. (True or false) </a:t>
            </a:r>
            <a:endParaRPr lang="en-US" b="1" dirty="0"/>
          </a:p>
        </p:txBody>
      </p:sp>
      <p:pic>
        <p:nvPicPr>
          <p:cNvPr id="5" name="Content Placeholder 4">
            <a:extLst>
              <a:ext uri="{FF2B5EF4-FFF2-40B4-BE49-F238E27FC236}">
                <a16:creationId xmlns:a16="http://schemas.microsoft.com/office/drawing/2014/main" id="{561DE371-F4E2-5643-9C62-71C92B8F105E}"/>
              </a:ext>
            </a:extLst>
          </p:cNvPr>
          <p:cNvPicPr>
            <a:picLocks noGrp="1" noChangeAspect="1"/>
          </p:cNvPicPr>
          <p:nvPr>
            <p:ph sz="half" idx="2"/>
          </p:nvPr>
        </p:nvPicPr>
        <p:blipFill>
          <a:blip r:embed="rId2"/>
          <a:stretch>
            <a:fillRect/>
          </a:stretch>
        </p:blipFill>
        <p:spPr>
          <a:xfrm>
            <a:off x="6172200" y="1816925"/>
            <a:ext cx="6039804" cy="3825209"/>
          </a:xfrm>
          <a:prstGeom prst="rect">
            <a:avLst/>
          </a:prstGeom>
        </p:spPr>
      </p:pic>
    </p:spTree>
    <p:extLst>
      <p:ext uri="{BB962C8B-B14F-4D97-AF65-F5344CB8AC3E}">
        <p14:creationId xmlns:p14="http://schemas.microsoft.com/office/powerpoint/2010/main" val="27735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E536-F5E5-B140-8C58-B2117E4D964C}"/>
              </a:ext>
            </a:extLst>
          </p:cNvPr>
          <p:cNvSpPr>
            <a:spLocks noGrp="1"/>
          </p:cNvSpPr>
          <p:nvPr>
            <p:ph type="title"/>
          </p:nvPr>
        </p:nvSpPr>
        <p:spPr>
          <a:xfrm>
            <a:off x="0" y="1"/>
            <a:ext cx="12192000" cy="629392"/>
          </a:xfrm>
        </p:spPr>
        <p:txBody>
          <a:bodyPr>
            <a:normAutofit fontScale="90000"/>
          </a:bodyPr>
          <a:lstStyle/>
          <a:p>
            <a:r>
              <a:rPr lang="en-ZW" dirty="0"/>
              <a:t>What and Where Is Hell?</a:t>
            </a:r>
            <a:endParaRPr lang="en-US" dirty="0"/>
          </a:p>
        </p:txBody>
      </p:sp>
      <p:sp>
        <p:nvSpPr>
          <p:cNvPr id="3" name="Content Placeholder 2">
            <a:extLst>
              <a:ext uri="{FF2B5EF4-FFF2-40B4-BE49-F238E27FC236}">
                <a16:creationId xmlns:a16="http://schemas.microsoft.com/office/drawing/2014/main" id="{31BAEB1B-0A64-134C-9A89-2058E1C17AFB}"/>
              </a:ext>
            </a:extLst>
          </p:cNvPr>
          <p:cNvSpPr>
            <a:spLocks noGrp="1"/>
          </p:cNvSpPr>
          <p:nvPr>
            <p:ph idx="1"/>
          </p:nvPr>
        </p:nvSpPr>
        <p:spPr>
          <a:xfrm>
            <a:off x="0" y="629392"/>
            <a:ext cx="12192000" cy="6228607"/>
          </a:xfrm>
        </p:spPr>
        <p:txBody>
          <a:bodyPr>
            <a:normAutofit/>
          </a:bodyPr>
          <a:lstStyle/>
          <a:p>
            <a:r>
              <a:rPr lang="en-ZW" b="1" cap="all" dirty="0"/>
              <a:t>IN 2000,</a:t>
            </a:r>
            <a:r>
              <a:rPr lang="en-ZW" dirty="0"/>
              <a:t> </a:t>
            </a:r>
            <a:r>
              <a:rPr lang="en-ZW" sz="3600" b="1" dirty="0"/>
              <a:t>Clayton Lockett was convicted of the brutal murder of Stephanie Neiman, whom Lockett shot twice before burying her alive. On April 29, 2014, the state of Oklahoma executed Lockett by lethal injection.</a:t>
            </a:r>
          </a:p>
          <a:p>
            <a:r>
              <a:rPr lang="en-ZW" sz="3600" b="1" dirty="0"/>
              <a:t>Lockett’s crime and execution would have been similar to others except for the fact that Oklahoma was using a new, untested drug for the execution. The result was a prolonged execution process before Lockett died.</a:t>
            </a:r>
          </a:p>
          <a:p>
            <a:r>
              <a:rPr lang="en-ZW" sz="3600" b="1" dirty="0"/>
              <a:t>The incident prompted worldwide attention to the death penalty. Many argued that no matter what Lockett had done, he did not deserve to die a protracted, painful death.</a:t>
            </a:r>
          </a:p>
          <a:p>
            <a:endParaRPr lang="en-US" dirty="0"/>
          </a:p>
        </p:txBody>
      </p:sp>
    </p:spTree>
    <p:extLst>
      <p:ext uri="{BB962C8B-B14F-4D97-AF65-F5344CB8AC3E}">
        <p14:creationId xmlns:p14="http://schemas.microsoft.com/office/powerpoint/2010/main" val="1685711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C1A3-BE72-E343-BC44-C730CD885AB7}"/>
              </a:ext>
            </a:extLst>
          </p:cNvPr>
          <p:cNvSpPr>
            <a:spLocks noGrp="1"/>
          </p:cNvSpPr>
          <p:nvPr>
            <p:ph type="title"/>
          </p:nvPr>
        </p:nvSpPr>
        <p:spPr>
          <a:xfrm>
            <a:off x="0" y="1"/>
            <a:ext cx="12192000" cy="665018"/>
          </a:xfrm>
        </p:spPr>
        <p:txBody>
          <a:bodyPr>
            <a:normAutofit fontScale="90000"/>
          </a:bodyPr>
          <a:lstStyle/>
          <a:p>
            <a:r>
              <a:rPr lang="en-ZW" dirty="0"/>
              <a:t>4. “Forever” in Scripture</a:t>
            </a:r>
            <a:endParaRPr lang="en-US" dirty="0"/>
          </a:p>
        </p:txBody>
      </p:sp>
      <p:sp>
        <p:nvSpPr>
          <p:cNvPr id="3" name="Content Placeholder 2">
            <a:extLst>
              <a:ext uri="{FF2B5EF4-FFF2-40B4-BE49-F238E27FC236}">
                <a16:creationId xmlns:a16="http://schemas.microsoft.com/office/drawing/2014/main" id="{798ED6FE-D130-5243-A93B-7380847B517C}"/>
              </a:ext>
            </a:extLst>
          </p:cNvPr>
          <p:cNvSpPr>
            <a:spLocks noGrp="1"/>
          </p:cNvSpPr>
          <p:nvPr>
            <p:ph idx="1"/>
          </p:nvPr>
        </p:nvSpPr>
        <p:spPr>
          <a:xfrm>
            <a:off x="0" y="665018"/>
            <a:ext cx="12192000" cy="6192981"/>
          </a:xfrm>
        </p:spPr>
        <p:txBody>
          <a:bodyPr>
            <a:normAutofit lnSpcReduction="10000"/>
          </a:bodyPr>
          <a:lstStyle/>
          <a:p>
            <a:r>
              <a:rPr lang="en-ZW" b="1" cap="all" dirty="0"/>
              <a:t>NOW LET’S TURN </a:t>
            </a:r>
            <a:r>
              <a:rPr lang="en-ZW" sz="3600" b="1" dirty="0"/>
              <a:t>to several texts which, to some, seem to suggest an eternally burning hell. Many believers find the idea of endless torment abhorrent, but they see no way around it because of the way certain texts have been interpreted.</a:t>
            </a:r>
          </a:p>
          <a:p>
            <a:r>
              <a:rPr lang="en-ZW" sz="3600" b="1" dirty="0"/>
              <a:t>One verse that troubles people is Matthew 25:41, where Jesus speaks of “the everlasting fire prepared for the devil and his angels.”</a:t>
            </a:r>
          </a:p>
          <a:p>
            <a:r>
              <a:rPr lang="en-ZW" sz="3600" b="1" dirty="0"/>
              <a:t>Does the word </a:t>
            </a:r>
            <a:r>
              <a:rPr lang="en-ZW" sz="3600" b="1" i="1" dirty="0"/>
              <a:t>everlasting</a:t>
            </a:r>
            <a:r>
              <a:rPr lang="en-ZW" sz="3600" b="1" dirty="0"/>
              <a:t> suggest that hell is forever? Well, just a few verses later, in Matthew 25:46, Jesus refers to this fire as “everlasting punishment.” The punishment and its effect are indeed “everlasting”—they result in everlasting death or destruction (2 Thessalonians 1:9).</a:t>
            </a:r>
          </a:p>
          <a:p>
            <a:endParaRPr lang="en-US" dirty="0"/>
          </a:p>
        </p:txBody>
      </p:sp>
    </p:spTree>
    <p:extLst>
      <p:ext uri="{BB962C8B-B14F-4D97-AF65-F5344CB8AC3E}">
        <p14:creationId xmlns:p14="http://schemas.microsoft.com/office/powerpoint/2010/main" val="3068950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C1A3-BE72-E343-BC44-C730CD885AB7}"/>
              </a:ext>
            </a:extLst>
          </p:cNvPr>
          <p:cNvSpPr>
            <a:spLocks noGrp="1"/>
          </p:cNvSpPr>
          <p:nvPr>
            <p:ph type="title"/>
          </p:nvPr>
        </p:nvSpPr>
        <p:spPr>
          <a:xfrm>
            <a:off x="0" y="1"/>
            <a:ext cx="12192000" cy="665018"/>
          </a:xfrm>
        </p:spPr>
        <p:txBody>
          <a:bodyPr>
            <a:normAutofit fontScale="90000"/>
          </a:bodyPr>
          <a:lstStyle/>
          <a:p>
            <a:r>
              <a:rPr lang="en-ZW" dirty="0"/>
              <a:t>4. “Forever” in Scripture</a:t>
            </a:r>
            <a:endParaRPr lang="en-US" dirty="0"/>
          </a:p>
        </p:txBody>
      </p:sp>
      <p:sp>
        <p:nvSpPr>
          <p:cNvPr id="3" name="Content Placeholder 2">
            <a:extLst>
              <a:ext uri="{FF2B5EF4-FFF2-40B4-BE49-F238E27FC236}">
                <a16:creationId xmlns:a16="http://schemas.microsoft.com/office/drawing/2014/main" id="{798ED6FE-D130-5243-A93B-7380847B517C}"/>
              </a:ext>
            </a:extLst>
          </p:cNvPr>
          <p:cNvSpPr>
            <a:spLocks noGrp="1"/>
          </p:cNvSpPr>
          <p:nvPr>
            <p:ph idx="1"/>
          </p:nvPr>
        </p:nvSpPr>
        <p:spPr>
          <a:xfrm>
            <a:off x="0" y="665018"/>
            <a:ext cx="12192000" cy="6192981"/>
          </a:xfrm>
        </p:spPr>
        <p:txBody>
          <a:bodyPr>
            <a:normAutofit/>
          </a:bodyPr>
          <a:lstStyle/>
          <a:p>
            <a:r>
              <a:rPr lang="en-ZW" sz="4000" b="1" dirty="0"/>
              <a:t>Let’s examine the same phrase—“everlasting fire” or “eternal fire”—in other Bible passages.</a:t>
            </a:r>
          </a:p>
          <a:p>
            <a:r>
              <a:rPr lang="en-ZW" sz="4000" b="1" dirty="0"/>
              <a:t>Jude 7 presents Sodom and Gomorrah “as an example, suffering the vengeance of eternal fire.” Obviously, those cities aren’t still burning, but the fire was eternal in the sense that it resulted in permanent destruction. Peter clearly points out that God turned “the cities of Sodom and Gomorrah into ashes, [and] condemned them to destruction, making them an example to those who afterward would live ungodly” (2 Peter 2:6).</a:t>
            </a:r>
          </a:p>
          <a:p>
            <a:endParaRPr lang="en-US" dirty="0"/>
          </a:p>
        </p:txBody>
      </p:sp>
    </p:spTree>
    <p:extLst>
      <p:ext uri="{BB962C8B-B14F-4D97-AF65-F5344CB8AC3E}">
        <p14:creationId xmlns:p14="http://schemas.microsoft.com/office/powerpoint/2010/main" val="2043798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E84EE-4791-9F49-9670-2A90D8F3CCF7}"/>
              </a:ext>
            </a:extLst>
          </p:cNvPr>
          <p:cNvSpPr>
            <a:spLocks noGrp="1"/>
          </p:cNvSpPr>
          <p:nvPr>
            <p:ph sz="half" idx="1"/>
          </p:nvPr>
        </p:nvSpPr>
        <p:spPr>
          <a:xfrm>
            <a:off x="0" y="0"/>
            <a:ext cx="6172200" cy="6858000"/>
          </a:xfrm>
        </p:spPr>
        <p:txBody>
          <a:bodyPr>
            <a:normAutofit lnSpcReduction="10000"/>
          </a:bodyPr>
          <a:lstStyle/>
          <a:p>
            <a:r>
              <a:rPr lang="en-ZW" b="1" dirty="0"/>
              <a:t>The ungodly residents of Sodom and Gomorrah are not still in agony over in the Holy Land. The cities and their inhabitants were reduced to ashes long ago. Yet the fire that burned them is “eternal” in its consequences—permanent destruction. Remember the distinction: “eternal” </a:t>
            </a:r>
            <a:r>
              <a:rPr lang="en-ZW" b="1" i="1" dirty="0"/>
              <a:t>punishment</a:t>
            </a:r>
            <a:r>
              <a:rPr lang="en-ZW" b="1" dirty="0"/>
              <a:t> is not the same as “eternal” </a:t>
            </a:r>
            <a:r>
              <a:rPr lang="en-ZW" b="1" i="1" dirty="0"/>
              <a:t>punishing</a:t>
            </a:r>
            <a:r>
              <a:rPr lang="en-ZW" b="1" dirty="0"/>
              <a:t>.</a:t>
            </a:r>
          </a:p>
          <a:p>
            <a:r>
              <a:rPr lang="en-ZW" b="1" dirty="0"/>
              <a:t>Because the book of Revelation uses such vivid, symbolic language, some of its passages have been misunderstood. For example, Revelation 14:11 says of the lost: “The smoke of their torment ascends forever and ever.”</a:t>
            </a:r>
          </a:p>
          <a:p>
            <a:r>
              <a:rPr lang="en-ZW" b="1" dirty="0"/>
              <a:t>This certainly sounds like endless suffering. But again, let’s let Scripture interpret Scripture.</a:t>
            </a:r>
          </a:p>
          <a:p>
            <a:endParaRPr lang="en-US" dirty="0"/>
          </a:p>
        </p:txBody>
      </p:sp>
      <p:pic>
        <p:nvPicPr>
          <p:cNvPr id="5" name="Content Placeholder 4">
            <a:extLst>
              <a:ext uri="{FF2B5EF4-FFF2-40B4-BE49-F238E27FC236}">
                <a16:creationId xmlns:a16="http://schemas.microsoft.com/office/drawing/2014/main" id="{9CE427FB-56E9-5142-88D9-C2E9274AF6FF}"/>
              </a:ext>
            </a:extLst>
          </p:cNvPr>
          <p:cNvPicPr>
            <a:picLocks noGrp="1" noChangeAspect="1"/>
          </p:cNvPicPr>
          <p:nvPr>
            <p:ph sz="half" idx="2"/>
          </p:nvPr>
        </p:nvPicPr>
        <p:blipFill>
          <a:blip r:embed="rId2"/>
          <a:stretch>
            <a:fillRect/>
          </a:stretch>
        </p:blipFill>
        <p:spPr>
          <a:xfrm>
            <a:off x="6172199" y="2398816"/>
            <a:ext cx="6012461" cy="2815836"/>
          </a:xfrm>
          <a:prstGeom prst="rect">
            <a:avLst/>
          </a:prstGeom>
        </p:spPr>
      </p:pic>
    </p:spTree>
    <p:extLst>
      <p:ext uri="{BB962C8B-B14F-4D97-AF65-F5344CB8AC3E}">
        <p14:creationId xmlns:p14="http://schemas.microsoft.com/office/powerpoint/2010/main" val="2301429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E84EE-4791-9F49-9670-2A90D8F3CCF7}"/>
              </a:ext>
            </a:extLst>
          </p:cNvPr>
          <p:cNvSpPr>
            <a:spLocks noGrp="1"/>
          </p:cNvSpPr>
          <p:nvPr>
            <p:ph sz="half" idx="1"/>
          </p:nvPr>
        </p:nvSpPr>
        <p:spPr>
          <a:xfrm>
            <a:off x="0" y="0"/>
            <a:ext cx="6172200" cy="6858000"/>
          </a:xfrm>
        </p:spPr>
        <p:txBody>
          <a:bodyPr>
            <a:normAutofit lnSpcReduction="10000"/>
          </a:bodyPr>
          <a:lstStyle/>
          <a:p>
            <a:r>
              <a:rPr lang="en-ZW" b="1" dirty="0"/>
              <a:t>The prophet Isaiah used the same language in speaking of God’s judgment against wicked Edom. He said, “Its land shall become burning pitch. It shall not be quenched night or day; its smoke shall ascend forever” (Isaiah 34:9, 10).</a:t>
            </a:r>
          </a:p>
          <a:p>
            <a:r>
              <a:rPr lang="en-ZW" b="1" dirty="0"/>
              <a:t>Yet the land of Edom is not still burning today. The fire went out a long time ago. God was using descriptive language to emphasize the thorough, complete, and utter destruction involved in this judgment.</a:t>
            </a:r>
          </a:p>
          <a:p>
            <a:r>
              <a:rPr lang="en-ZW" b="1" dirty="0"/>
              <a:t>Exodus 21:6 speaks of piercing a servant’s ear as a sign that he was to serve his master “forever.” In this case, “forever” would be as long as the servant’s life would last.</a:t>
            </a:r>
          </a:p>
          <a:p>
            <a:endParaRPr lang="en-US" dirty="0"/>
          </a:p>
        </p:txBody>
      </p:sp>
      <p:pic>
        <p:nvPicPr>
          <p:cNvPr id="5" name="Content Placeholder 4">
            <a:extLst>
              <a:ext uri="{FF2B5EF4-FFF2-40B4-BE49-F238E27FC236}">
                <a16:creationId xmlns:a16="http://schemas.microsoft.com/office/drawing/2014/main" id="{9CE427FB-56E9-5142-88D9-C2E9274AF6FF}"/>
              </a:ext>
            </a:extLst>
          </p:cNvPr>
          <p:cNvPicPr>
            <a:picLocks noGrp="1" noChangeAspect="1"/>
          </p:cNvPicPr>
          <p:nvPr>
            <p:ph sz="half" idx="2"/>
          </p:nvPr>
        </p:nvPicPr>
        <p:blipFill>
          <a:blip r:embed="rId2"/>
          <a:stretch>
            <a:fillRect/>
          </a:stretch>
        </p:blipFill>
        <p:spPr>
          <a:xfrm>
            <a:off x="6172199" y="2398816"/>
            <a:ext cx="6012461" cy="2815836"/>
          </a:xfrm>
          <a:prstGeom prst="rect">
            <a:avLst/>
          </a:prstGeom>
        </p:spPr>
      </p:pic>
    </p:spTree>
    <p:extLst>
      <p:ext uri="{BB962C8B-B14F-4D97-AF65-F5344CB8AC3E}">
        <p14:creationId xmlns:p14="http://schemas.microsoft.com/office/powerpoint/2010/main" val="3014719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E84EE-4791-9F49-9670-2A90D8F3CCF7}"/>
              </a:ext>
            </a:extLst>
          </p:cNvPr>
          <p:cNvSpPr>
            <a:spLocks noGrp="1"/>
          </p:cNvSpPr>
          <p:nvPr>
            <p:ph sz="half" idx="1"/>
          </p:nvPr>
        </p:nvSpPr>
        <p:spPr>
          <a:xfrm>
            <a:off x="0" y="0"/>
            <a:ext cx="6172200" cy="6858000"/>
          </a:xfrm>
        </p:spPr>
        <p:txBody>
          <a:bodyPr>
            <a:normAutofit lnSpcReduction="10000"/>
          </a:bodyPr>
          <a:lstStyle/>
          <a:p>
            <a:r>
              <a:rPr lang="en-ZW" b="1" dirty="0"/>
              <a:t>Jonah, who spent three days and three nights in the belly of a whale (Matthew 12:40), reported that he was there “forever” (Jonah 2:6). No doubt, three days in the slimy darkness probably did seem like forever!</a:t>
            </a:r>
          </a:p>
          <a:p>
            <a:r>
              <a:rPr lang="en-ZW" b="1" dirty="0"/>
              <a:t>So we must be careful when it comes to understanding how and when Scripture uses symbolic, poetic language. The smoke ascending forever from the lake of fire is a vivid way of expressing eternal destruction. Revelation 21:8 tells us plainly that the lake which burns with fire and brimstone “is the second death.”</a:t>
            </a:r>
          </a:p>
          <a:p>
            <a:r>
              <a:rPr lang="en-ZW" b="1" dirty="0"/>
              <a:t>Hell has an ending. The wicked are consumed. They die and never live again.</a:t>
            </a:r>
          </a:p>
          <a:p>
            <a:endParaRPr lang="en-US" dirty="0"/>
          </a:p>
        </p:txBody>
      </p:sp>
      <p:pic>
        <p:nvPicPr>
          <p:cNvPr id="5" name="Content Placeholder 4">
            <a:extLst>
              <a:ext uri="{FF2B5EF4-FFF2-40B4-BE49-F238E27FC236}">
                <a16:creationId xmlns:a16="http://schemas.microsoft.com/office/drawing/2014/main" id="{9CE427FB-56E9-5142-88D9-C2E9274AF6FF}"/>
              </a:ext>
            </a:extLst>
          </p:cNvPr>
          <p:cNvPicPr>
            <a:picLocks noGrp="1" noChangeAspect="1"/>
          </p:cNvPicPr>
          <p:nvPr>
            <p:ph sz="half" idx="2"/>
          </p:nvPr>
        </p:nvPicPr>
        <p:blipFill>
          <a:blip r:embed="rId2"/>
          <a:stretch>
            <a:fillRect/>
          </a:stretch>
        </p:blipFill>
        <p:spPr>
          <a:xfrm>
            <a:off x="6172199" y="2398816"/>
            <a:ext cx="6012461" cy="2815836"/>
          </a:xfrm>
          <a:prstGeom prst="rect">
            <a:avLst/>
          </a:prstGeom>
        </p:spPr>
      </p:pic>
    </p:spTree>
    <p:extLst>
      <p:ext uri="{BB962C8B-B14F-4D97-AF65-F5344CB8AC3E}">
        <p14:creationId xmlns:p14="http://schemas.microsoft.com/office/powerpoint/2010/main" val="1340395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383C4-8AA9-134C-A8E1-C5D94194A709}"/>
              </a:ext>
            </a:extLst>
          </p:cNvPr>
          <p:cNvSpPr>
            <a:spLocks noGrp="1"/>
          </p:cNvSpPr>
          <p:nvPr>
            <p:ph type="title"/>
          </p:nvPr>
        </p:nvSpPr>
        <p:spPr>
          <a:xfrm>
            <a:off x="0" y="0"/>
            <a:ext cx="12192000" cy="546265"/>
          </a:xfrm>
        </p:spPr>
        <p:txBody>
          <a:bodyPr>
            <a:normAutofit fontScale="90000"/>
          </a:bodyPr>
          <a:lstStyle/>
          <a:p>
            <a:r>
              <a:rPr lang="en-ZW" dirty="0"/>
              <a:t>5. Why Must There Be a Hell at All?</a:t>
            </a:r>
            <a:endParaRPr lang="en-US" dirty="0"/>
          </a:p>
        </p:txBody>
      </p:sp>
      <p:sp>
        <p:nvSpPr>
          <p:cNvPr id="3" name="Content Placeholder 2">
            <a:extLst>
              <a:ext uri="{FF2B5EF4-FFF2-40B4-BE49-F238E27FC236}">
                <a16:creationId xmlns:a16="http://schemas.microsoft.com/office/drawing/2014/main" id="{5304F718-CA11-CA4C-A455-5E1B1BA192EC}"/>
              </a:ext>
            </a:extLst>
          </p:cNvPr>
          <p:cNvSpPr>
            <a:spLocks noGrp="1"/>
          </p:cNvSpPr>
          <p:nvPr>
            <p:ph idx="1"/>
          </p:nvPr>
        </p:nvSpPr>
        <p:spPr>
          <a:xfrm>
            <a:off x="0" y="546264"/>
            <a:ext cx="12192000" cy="6311735"/>
          </a:xfrm>
        </p:spPr>
        <p:txBody>
          <a:bodyPr>
            <a:normAutofit lnSpcReduction="10000"/>
          </a:bodyPr>
          <a:lstStyle/>
          <a:p>
            <a:r>
              <a:rPr lang="en-ZW" b="1" cap="all" dirty="0"/>
              <a:t>IN THE BEGINNING,</a:t>
            </a:r>
            <a:r>
              <a:rPr lang="en-ZW" dirty="0"/>
              <a:t> </a:t>
            </a:r>
            <a:r>
              <a:rPr lang="en-ZW" sz="3200" b="1" dirty="0"/>
              <a:t>God created a perfect world, but sin came in and brought disaster, decay, and death. If you returned home one evening and found your house ransacked and wrecked, would you leave it that way forever? Of course not. You would sweep out the dirt and trash, clean the place from top to bottom, and throw away furniture ruined beyond repair. God will do the same. He will take care of the wreckage and pollution of sin once and for all, creating a new earth in its place.</a:t>
            </a:r>
          </a:p>
          <a:p>
            <a:r>
              <a:rPr lang="en-ZW" sz="3200" b="1" dirty="0"/>
              <a:t>However, God faces a serious problem, because sin not only wrecked the physical world—it also infected people. Sin damaged our relationship with Him and each other. Humanity continues to be plagued by child abuse, terrorism, pornography, and a thousand other cancers of the soul. God must someday destroy sin, because sin is destroying people.</a:t>
            </a:r>
          </a:p>
          <a:p>
            <a:endParaRPr lang="en-US" dirty="0"/>
          </a:p>
        </p:txBody>
      </p:sp>
    </p:spTree>
    <p:extLst>
      <p:ext uri="{BB962C8B-B14F-4D97-AF65-F5344CB8AC3E}">
        <p14:creationId xmlns:p14="http://schemas.microsoft.com/office/powerpoint/2010/main" val="2194102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383C4-8AA9-134C-A8E1-C5D94194A709}"/>
              </a:ext>
            </a:extLst>
          </p:cNvPr>
          <p:cNvSpPr>
            <a:spLocks noGrp="1"/>
          </p:cNvSpPr>
          <p:nvPr>
            <p:ph type="title"/>
          </p:nvPr>
        </p:nvSpPr>
        <p:spPr>
          <a:xfrm>
            <a:off x="0" y="0"/>
            <a:ext cx="12192000" cy="546265"/>
          </a:xfrm>
        </p:spPr>
        <p:txBody>
          <a:bodyPr>
            <a:normAutofit fontScale="90000"/>
          </a:bodyPr>
          <a:lstStyle/>
          <a:p>
            <a:r>
              <a:rPr lang="en-ZW" dirty="0"/>
              <a:t>5. Why Must There Be a Hell at All?</a:t>
            </a:r>
            <a:endParaRPr lang="en-US" dirty="0"/>
          </a:p>
        </p:txBody>
      </p:sp>
      <p:sp>
        <p:nvSpPr>
          <p:cNvPr id="3" name="Content Placeholder 2">
            <a:extLst>
              <a:ext uri="{FF2B5EF4-FFF2-40B4-BE49-F238E27FC236}">
                <a16:creationId xmlns:a16="http://schemas.microsoft.com/office/drawing/2014/main" id="{5304F718-CA11-CA4C-A455-5E1B1BA192EC}"/>
              </a:ext>
            </a:extLst>
          </p:cNvPr>
          <p:cNvSpPr>
            <a:spLocks noGrp="1"/>
          </p:cNvSpPr>
          <p:nvPr>
            <p:ph idx="1"/>
          </p:nvPr>
        </p:nvSpPr>
        <p:spPr>
          <a:xfrm>
            <a:off x="0" y="546264"/>
            <a:ext cx="12192000" cy="6311735"/>
          </a:xfrm>
        </p:spPr>
        <p:txBody>
          <a:bodyPr>
            <a:normAutofit lnSpcReduction="10000"/>
          </a:bodyPr>
          <a:lstStyle/>
          <a:p>
            <a:r>
              <a:rPr lang="en-ZW" sz="3600" b="1" dirty="0"/>
              <a:t>God’s dilemma was this: how to eliminate the deadly virus of sin from the world and yet not destroy all the people infected by it. His solution was to take on the virus in His own body, so He allowed the cancer of sin to destroy Him at the cross. As a result:</a:t>
            </a:r>
          </a:p>
          <a:p>
            <a:r>
              <a:rPr lang="en-ZW" sz="3600" b="1" dirty="0">
                <a:effectLst/>
              </a:rPr>
              <a:t>“If we confess our sins, He is faithful and just to forgive us our sins and to cleanse us from all unrighteousness”(1 John 1:9).</a:t>
            </a:r>
          </a:p>
          <a:p>
            <a:r>
              <a:rPr lang="en-ZW" sz="3600" b="1" dirty="0"/>
              <a:t>God offers His solution to the sin problem freely to everyone, but the sad fact is that some won’t take the cure. Some insist on clinging to the disease of sin and thus remain infected by it. And God will not force people to choose His way of eternal life. Those who reject His solution will finally be consumed by the disease. The real reason for hell is this:</a:t>
            </a:r>
          </a:p>
          <a:p>
            <a:endParaRPr lang="en-US" dirty="0"/>
          </a:p>
        </p:txBody>
      </p:sp>
    </p:spTree>
    <p:extLst>
      <p:ext uri="{BB962C8B-B14F-4D97-AF65-F5344CB8AC3E}">
        <p14:creationId xmlns:p14="http://schemas.microsoft.com/office/powerpoint/2010/main" val="741271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383C4-8AA9-134C-A8E1-C5D94194A709}"/>
              </a:ext>
            </a:extLst>
          </p:cNvPr>
          <p:cNvSpPr>
            <a:spLocks noGrp="1"/>
          </p:cNvSpPr>
          <p:nvPr>
            <p:ph type="title"/>
          </p:nvPr>
        </p:nvSpPr>
        <p:spPr>
          <a:xfrm>
            <a:off x="0" y="0"/>
            <a:ext cx="12192000" cy="546265"/>
          </a:xfrm>
        </p:spPr>
        <p:txBody>
          <a:bodyPr>
            <a:normAutofit fontScale="90000"/>
          </a:bodyPr>
          <a:lstStyle/>
          <a:p>
            <a:r>
              <a:rPr lang="en-ZW" dirty="0"/>
              <a:t>5. Why Must There Be a Hell at All?</a:t>
            </a:r>
            <a:endParaRPr lang="en-US" dirty="0"/>
          </a:p>
        </p:txBody>
      </p:sp>
      <p:sp>
        <p:nvSpPr>
          <p:cNvPr id="3" name="Content Placeholder 2">
            <a:extLst>
              <a:ext uri="{FF2B5EF4-FFF2-40B4-BE49-F238E27FC236}">
                <a16:creationId xmlns:a16="http://schemas.microsoft.com/office/drawing/2014/main" id="{5304F718-CA11-CA4C-A455-5E1B1BA192EC}"/>
              </a:ext>
            </a:extLst>
          </p:cNvPr>
          <p:cNvSpPr>
            <a:spLocks noGrp="1"/>
          </p:cNvSpPr>
          <p:nvPr>
            <p:ph idx="1"/>
          </p:nvPr>
        </p:nvSpPr>
        <p:spPr>
          <a:xfrm>
            <a:off x="0" y="546264"/>
            <a:ext cx="12192000" cy="6311735"/>
          </a:xfrm>
        </p:spPr>
        <p:txBody>
          <a:bodyPr>
            <a:normAutofit/>
          </a:bodyPr>
          <a:lstStyle/>
          <a:p>
            <a:r>
              <a:rPr lang="en-ZW" sz="5400" b="1" dirty="0">
                <a:effectLst/>
              </a:rPr>
              <a:t>“When I called, you did not answer; when I spoke, you did not hear, but did evil before My eyes, and chose that in which I do not delight” (Isaiah 65:12).</a:t>
            </a:r>
          </a:p>
          <a:p>
            <a:r>
              <a:rPr lang="en-ZW" sz="5400" b="1" dirty="0"/>
              <a:t>Cut off from Jesus, the Source of Life, by their own choices, the wicked will discover that the only alternative is eternal death.</a:t>
            </a:r>
          </a:p>
          <a:p>
            <a:endParaRPr lang="en-US" dirty="0"/>
          </a:p>
        </p:txBody>
      </p:sp>
    </p:spTree>
    <p:extLst>
      <p:ext uri="{BB962C8B-B14F-4D97-AF65-F5344CB8AC3E}">
        <p14:creationId xmlns:p14="http://schemas.microsoft.com/office/powerpoint/2010/main" val="767628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950E-8218-6B4C-AEE8-AB7D5E64DAAD}"/>
              </a:ext>
            </a:extLst>
          </p:cNvPr>
          <p:cNvSpPr>
            <a:spLocks noGrp="1"/>
          </p:cNvSpPr>
          <p:nvPr>
            <p:ph type="title"/>
          </p:nvPr>
        </p:nvSpPr>
        <p:spPr>
          <a:xfrm>
            <a:off x="0" y="1"/>
            <a:ext cx="12192000" cy="522514"/>
          </a:xfrm>
        </p:spPr>
        <p:txBody>
          <a:bodyPr>
            <a:normAutofit fontScale="90000"/>
          </a:bodyPr>
          <a:lstStyle/>
          <a:p>
            <a:r>
              <a:rPr lang="en-ZW" dirty="0"/>
              <a:t>6. What Will It Cost to Be Lost?</a:t>
            </a:r>
            <a:endParaRPr lang="en-US" dirty="0"/>
          </a:p>
        </p:txBody>
      </p:sp>
      <p:sp>
        <p:nvSpPr>
          <p:cNvPr id="3" name="Content Placeholder 2">
            <a:extLst>
              <a:ext uri="{FF2B5EF4-FFF2-40B4-BE49-F238E27FC236}">
                <a16:creationId xmlns:a16="http://schemas.microsoft.com/office/drawing/2014/main" id="{1D5C1A1B-EB73-474A-BEAB-0AD60D7DD4DA}"/>
              </a:ext>
            </a:extLst>
          </p:cNvPr>
          <p:cNvSpPr>
            <a:spLocks noGrp="1"/>
          </p:cNvSpPr>
          <p:nvPr>
            <p:ph idx="1"/>
          </p:nvPr>
        </p:nvSpPr>
        <p:spPr>
          <a:xfrm>
            <a:off x="0" y="522514"/>
            <a:ext cx="12192000" cy="6335485"/>
          </a:xfrm>
        </p:spPr>
        <p:txBody>
          <a:bodyPr/>
          <a:lstStyle/>
          <a:p>
            <a:r>
              <a:rPr lang="en-ZW" b="1" cap="all" dirty="0"/>
              <a:t>NO WONDER </a:t>
            </a:r>
            <a:r>
              <a:rPr lang="en-ZW" sz="3600" b="1" dirty="0"/>
              <a:t>Bible writers urgently press upon us the eternal weight of our choices and the claims of Christ.</a:t>
            </a:r>
          </a:p>
          <a:p>
            <a:r>
              <a:rPr lang="en-ZW" sz="3600" b="1" dirty="0">
                <a:effectLst/>
              </a:rPr>
              <a:t>“We . . . plead with you not to receive the grace of God in vain. For He says: ‘In an acceptable time I have heard you, and in the day of salvation I have helped you.’ Behold . . . now is the day of salvation” (2 Corinthians 6:1, 2). </a:t>
            </a:r>
          </a:p>
          <a:p>
            <a:r>
              <a:rPr lang="en-ZW" sz="3600" b="1" dirty="0">
                <a:effectLst/>
              </a:rPr>
              <a:t>“For God did not send His Son into the world to condemn the world, but that the world through Him might be saved” (John 3:17).</a:t>
            </a:r>
          </a:p>
          <a:p>
            <a:r>
              <a:rPr lang="en-ZW" sz="3600" b="1" dirty="0"/>
              <a:t>There is no greater tragedy than someone wasting the priceless sacrifice of Jesus by choosing to be lost. Jesus said:</a:t>
            </a:r>
          </a:p>
          <a:p>
            <a:endParaRPr lang="en-US" dirty="0"/>
          </a:p>
        </p:txBody>
      </p:sp>
    </p:spTree>
    <p:extLst>
      <p:ext uri="{BB962C8B-B14F-4D97-AF65-F5344CB8AC3E}">
        <p14:creationId xmlns:p14="http://schemas.microsoft.com/office/powerpoint/2010/main" val="2402782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2B39A-071E-DD4F-9785-7D0E529AADE7}"/>
              </a:ext>
            </a:extLst>
          </p:cNvPr>
          <p:cNvSpPr>
            <a:spLocks noGrp="1"/>
          </p:cNvSpPr>
          <p:nvPr>
            <p:ph sz="half" idx="1"/>
          </p:nvPr>
        </p:nvSpPr>
        <p:spPr>
          <a:xfrm>
            <a:off x="-1" y="0"/>
            <a:ext cx="6768637" cy="6858000"/>
          </a:xfrm>
        </p:spPr>
        <p:txBody>
          <a:bodyPr>
            <a:noAutofit/>
          </a:bodyPr>
          <a:lstStyle/>
          <a:p>
            <a:r>
              <a:rPr lang="en-ZW" sz="3200" b="1" dirty="0"/>
              <a:t>“I say to you that . . . there will be more joy in heaven over one sinner who repents than over ninety-nine just persons who need no repentance” (Luke 15:7)</a:t>
            </a:r>
          </a:p>
          <a:p>
            <a:r>
              <a:rPr lang="en-ZW" sz="3200" b="1" dirty="0"/>
              <a:t>The alternatives facing us are starkly clear: eternal destruction—an eternity excluded from the presence of God—or an eternal friendship with Christ that fulfils our deepest longings. Which do you choose for yourself? Why not discover your destiny in Christ today?</a:t>
            </a:r>
            <a:endParaRPr lang="en-US" sz="3200" b="1" dirty="0"/>
          </a:p>
        </p:txBody>
      </p:sp>
      <p:pic>
        <p:nvPicPr>
          <p:cNvPr id="5" name="Content Placeholder 4">
            <a:extLst>
              <a:ext uri="{FF2B5EF4-FFF2-40B4-BE49-F238E27FC236}">
                <a16:creationId xmlns:a16="http://schemas.microsoft.com/office/drawing/2014/main" id="{6D38383F-54D7-564D-A4D8-8EF17A37F783}"/>
              </a:ext>
            </a:extLst>
          </p:cNvPr>
          <p:cNvPicPr>
            <a:picLocks noGrp="1" noChangeAspect="1"/>
          </p:cNvPicPr>
          <p:nvPr>
            <p:ph sz="half" idx="2"/>
          </p:nvPr>
        </p:nvPicPr>
        <p:blipFill>
          <a:blip r:embed="rId2"/>
          <a:stretch>
            <a:fillRect/>
          </a:stretch>
        </p:blipFill>
        <p:spPr>
          <a:xfrm>
            <a:off x="6768636" y="930419"/>
            <a:ext cx="5433615" cy="5927581"/>
          </a:xfrm>
          <a:prstGeom prst="rect">
            <a:avLst/>
          </a:prstGeom>
        </p:spPr>
      </p:pic>
    </p:spTree>
    <p:extLst>
      <p:ext uri="{BB962C8B-B14F-4D97-AF65-F5344CB8AC3E}">
        <p14:creationId xmlns:p14="http://schemas.microsoft.com/office/powerpoint/2010/main" val="168690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E536-F5E5-B140-8C58-B2117E4D964C}"/>
              </a:ext>
            </a:extLst>
          </p:cNvPr>
          <p:cNvSpPr>
            <a:spLocks noGrp="1"/>
          </p:cNvSpPr>
          <p:nvPr>
            <p:ph type="title"/>
          </p:nvPr>
        </p:nvSpPr>
        <p:spPr>
          <a:xfrm>
            <a:off x="0" y="1"/>
            <a:ext cx="12192000" cy="629392"/>
          </a:xfrm>
        </p:spPr>
        <p:txBody>
          <a:bodyPr>
            <a:normAutofit fontScale="90000"/>
          </a:bodyPr>
          <a:lstStyle/>
          <a:p>
            <a:r>
              <a:rPr lang="en-ZW" dirty="0"/>
              <a:t>What and Where Is Hell?</a:t>
            </a:r>
            <a:endParaRPr lang="en-US" dirty="0"/>
          </a:p>
        </p:txBody>
      </p:sp>
      <p:sp>
        <p:nvSpPr>
          <p:cNvPr id="3" name="Content Placeholder 2">
            <a:extLst>
              <a:ext uri="{FF2B5EF4-FFF2-40B4-BE49-F238E27FC236}">
                <a16:creationId xmlns:a16="http://schemas.microsoft.com/office/drawing/2014/main" id="{31BAEB1B-0A64-134C-9A89-2058E1C17AFB}"/>
              </a:ext>
            </a:extLst>
          </p:cNvPr>
          <p:cNvSpPr>
            <a:spLocks noGrp="1"/>
          </p:cNvSpPr>
          <p:nvPr>
            <p:ph idx="1"/>
          </p:nvPr>
        </p:nvSpPr>
        <p:spPr>
          <a:xfrm>
            <a:off x="0" y="629392"/>
            <a:ext cx="12192000" cy="6228607"/>
          </a:xfrm>
        </p:spPr>
        <p:txBody>
          <a:bodyPr>
            <a:normAutofit lnSpcReduction="10000"/>
          </a:bodyPr>
          <a:lstStyle/>
          <a:p>
            <a:r>
              <a:rPr lang="en-ZW" sz="3600" b="1" dirty="0"/>
              <a:t>Even those who favour the death penalty agree that it should be carried out as swiftly and humanely as possible. No matter how depraved or revolting the crime, no one suggests we should torture the guilty person. No one advocates burning convicted criminals over a fire designed to keep them alive as long as possible in order to bring about maximum agony.</a:t>
            </a:r>
          </a:p>
          <a:p>
            <a:r>
              <a:rPr lang="en-ZW" sz="3600" b="1" dirty="0"/>
              <a:t>Yet many sincere Christians believe that our Heavenly Father will do worse than that. The wicked, they say, must be tortured in order to pay for their sins—burned alive in hell, where their agonies continue forever!</a:t>
            </a:r>
          </a:p>
          <a:p>
            <a:r>
              <a:rPr lang="en-ZW" sz="3600" b="1" dirty="0"/>
              <a:t>Is that true? What does happen to the wicked in hell? And how does their final fate fit in with God’s love and justice? Let’s look for biblical answers in this Discover Guide.</a:t>
            </a:r>
          </a:p>
          <a:p>
            <a:endParaRPr lang="en-US" dirty="0"/>
          </a:p>
        </p:txBody>
      </p:sp>
    </p:spTree>
    <p:extLst>
      <p:ext uri="{BB962C8B-B14F-4D97-AF65-F5344CB8AC3E}">
        <p14:creationId xmlns:p14="http://schemas.microsoft.com/office/powerpoint/2010/main" val="2515316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D692-4D1E-5842-BDB1-2803B03EF5BB}"/>
              </a:ext>
            </a:extLst>
          </p:cNvPr>
          <p:cNvSpPr>
            <a:spLocks noGrp="1"/>
          </p:cNvSpPr>
          <p:nvPr>
            <p:ph type="title"/>
          </p:nvPr>
        </p:nvSpPr>
        <p:spPr>
          <a:xfrm>
            <a:off x="0" y="0"/>
            <a:ext cx="12192000" cy="581891"/>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1771D8EE-DDD9-F844-B9E4-0E4655F2C86C}"/>
              </a:ext>
            </a:extLst>
          </p:cNvPr>
          <p:cNvSpPr>
            <a:spLocks noGrp="1"/>
          </p:cNvSpPr>
          <p:nvPr>
            <p:ph idx="1"/>
          </p:nvPr>
        </p:nvSpPr>
        <p:spPr>
          <a:xfrm>
            <a:off x="0" y="581890"/>
            <a:ext cx="12192000" cy="6276109"/>
          </a:xfrm>
        </p:spPr>
        <p:txBody>
          <a:bodyPr>
            <a:normAutofit lnSpcReduction="10000"/>
          </a:bodyPr>
          <a:lstStyle/>
          <a:p>
            <a:r>
              <a:rPr lang="en-ZW" b="1" cap="all" dirty="0"/>
              <a:t>MY PRAYER</a:t>
            </a:r>
          </a:p>
          <a:p>
            <a:r>
              <a:rPr lang="en-ZW" sz="3600"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sz="3600" b="1" dirty="0"/>
              <a:t>Try to think of talking to God like you would talk to a friend, saying whatever is on your heart.</a:t>
            </a:r>
          </a:p>
          <a:p>
            <a:r>
              <a:rPr lang="en-ZW" sz="3600" b="1" dirty="0"/>
              <a:t>Dear Father of mercy, love, and justice, help me—right now—to place myself on the side of salvation and everlasting life, and not on the side of eternal death. Please forgive my sins and help me to be obedient to Your Word and to all Your commandments. I pray in Jesus’ name, Amen.</a:t>
            </a:r>
          </a:p>
          <a:p>
            <a:endParaRPr lang="en-US" dirty="0"/>
          </a:p>
        </p:txBody>
      </p:sp>
    </p:spTree>
    <p:extLst>
      <p:ext uri="{BB962C8B-B14F-4D97-AF65-F5344CB8AC3E}">
        <p14:creationId xmlns:p14="http://schemas.microsoft.com/office/powerpoint/2010/main" val="339668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D692-4D1E-5842-BDB1-2803B03EF5BB}"/>
              </a:ext>
            </a:extLst>
          </p:cNvPr>
          <p:cNvSpPr>
            <a:spLocks noGrp="1"/>
          </p:cNvSpPr>
          <p:nvPr>
            <p:ph type="title"/>
          </p:nvPr>
        </p:nvSpPr>
        <p:spPr>
          <a:xfrm>
            <a:off x="0" y="0"/>
            <a:ext cx="12192000" cy="581891"/>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1771D8EE-DDD9-F844-B9E4-0E4655F2C86C}"/>
              </a:ext>
            </a:extLst>
          </p:cNvPr>
          <p:cNvSpPr>
            <a:spLocks noGrp="1"/>
          </p:cNvSpPr>
          <p:nvPr>
            <p:ph idx="1"/>
          </p:nvPr>
        </p:nvSpPr>
        <p:spPr>
          <a:xfrm>
            <a:off x="0" y="581890"/>
            <a:ext cx="12192000" cy="6276109"/>
          </a:xfrm>
        </p:spPr>
        <p:txBody>
          <a:bodyPr>
            <a:normAutofit/>
          </a:bodyPr>
          <a:lstStyle/>
          <a:p>
            <a:r>
              <a:rPr lang="en-ZW" b="1" cap="all" dirty="0"/>
              <a:t>MY DECISION</a:t>
            </a:r>
          </a:p>
          <a:p>
            <a:r>
              <a:rPr lang="en-ZW" sz="4000" b="1" dirty="0"/>
              <a:t>Take a moment to reflect on the following statements, placing a check mark next to each statement you relate to.</a:t>
            </a:r>
          </a:p>
          <a:p>
            <a:r>
              <a:rPr lang="en-ZW" sz="4000" b="1" dirty="0"/>
              <a:t>I have previously accepted Jesus as my Saviour from sin and choose to reaffirm my decision. I want to live with Him forever and experience His unending love.</a:t>
            </a:r>
          </a:p>
          <a:p>
            <a:r>
              <a:rPr lang="en-ZW" sz="4000" b="1" dirty="0"/>
              <a:t>I have never accepted Jesus as my Saviour from sin and choose to accept Him today. I want to live with Him forever and experience His unending love.</a:t>
            </a:r>
          </a:p>
          <a:p>
            <a:endParaRPr lang="en-US" dirty="0"/>
          </a:p>
        </p:txBody>
      </p:sp>
    </p:spTree>
    <p:extLst>
      <p:ext uri="{BB962C8B-B14F-4D97-AF65-F5344CB8AC3E}">
        <p14:creationId xmlns:p14="http://schemas.microsoft.com/office/powerpoint/2010/main" val="306499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F1326-CD9A-EF40-8337-D936A68FCBDC}"/>
              </a:ext>
            </a:extLst>
          </p:cNvPr>
          <p:cNvSpPr>
            <a:spLocks noGrp="1"/>
          </p:cNvSpPr>
          <p:nvPr>
            <p:ph type="title"/>
          </p:nvPr>
        </p:nvSpPr>
        <p:spPr>
          <a:xfrm>
            <a:off x="0" y="1"/>
            <a:ext cx="12192000" cy="558140"/>
          </a:xfrm>
        </p:spPr>
        <p:txBody>
          <a:bodyPr>
            <a:normAutofit fontScale="90000"/>
          </a:bodyPr>
          <a:lstStyle/>
          <a:p>
            <a:r>
              <a:rPr lang="en-ZW" dirty="0"/>
              <a:t>1. Jesus’ Final Heartbreak</a:t>
            </a:r>
            <a:endParaRPr lang="en-US" dirty="0"/>
          </a:p>
        </p:txBody>
      </p:sp>
      <p:sp>
        <p:nvSpPr>
          <p:cNvPr id="3" name="Content Placeholder 2">
            <a:extLst>
              <a:ext uri="{FF2B5EF4-FFF2-40B4-BE49-F238E27FC236}">
                <a16:creationId xmlns:a16="http://schemas.microsoft.com/office/drawing/2014/main" id="{A0C5EADC-53E1-E64E-B5E8-0A2EAD547220}"/>
              </a:ext>
            </a:extLst>
          </p:cNvPr>
          <p:cNvSpPr>
            <a:spLocks noGrp="1"/>
          </p:cNvSpPr>
          <p:nvPr>
            <p:ph idx="1"/>
          </p:nvPr>
        </p:nvSpPr>
        <p:spPr>
          <a:xfrm>
            <a:off x="0" y="558140"/>
            <a:ext cx="12192000" cy="6299859"/>
          </a:xfrm>
        </p:spPr>
        <p:txBody>
          <a:bodyPr>
            <a:normAutofit lnSpcReduction="10000"/>
          </a:bodyPr>
          <a:lstStyle/>
          <a:p>
            <a:r>
              <a:rPr lang="en-ZW" b="1" cap="all" dirty="0"/>
              <a:t>FOR APPROXIMATELY</a:t>
            </a:r>
            <a:r>
              <a:rPr lang="en-ZW" dirty="0"/>
              <a:t> </a:t>
            </a:r>
            <a:r>
              <a:rPr lang="en-ZW" sz="3200" b="1" dirty="0"/>
              <a:t>6,000 years, God has been pleading with men and women to turn toward Him and be rescued from sin. The prophet Ezekiel conveys a typical appeal:</a:t>
            </a:r>
          </a:p>
          <a:p>
            <a:r>
              <a:rPr lang="en-ZW" sz="3200" b="1" dirty="0">
                <a:effectLst/>
              </a:rPr>
              <a:t>“‘As I live,’ says the Lord God, ‘I have no pleasure in the death of the wicked, but that the wicked turn from his way and live’” (Ezekiel 33:11).</a:t>
            </a:r>
          </a:p>
          <a:p>
            <a:r>
              <a:rPr lang="en-ZW" sz="3200" b="1" dirty="0"/>
              <a:t>Jesus continued the same appeal during His ministry on earth:</a:t>
            </a:r>
          </a:p>
          <a:p>
            <a:r>
              <a:rPr lang="en-ZW" sz="3200" b="1" dirty="0">
                <a:effectLst/>
              </a:rPr>
              <a:t>“Come to Me, all you who labour and are heavy laden, and I will give you rest” (Matthew 11:28).</a:t>
            </a:r>
          </a:p>
          <a:p>
            <a:r>
              <a:rPr lang="en-ZW" sz="3200" b="1" dirty="0"/>
              <a:t>When Jesus cried out on the cross, in Luke 23:34, “Father, forgive them, for they do not know what they do,” He laid bare His aching heart.</a:t>
            </a:r>
          </a:p>
          <a:p>
            <a:r>
              <a:rPr lang="en-ZW" sz="3200" b="1" dirty="0"/>
              <a:t>Then He added, “My God, My God, why have You forsaken Me?” (Matthew 27:46).</a:t>
            </a:r>
          </a:p>
        </p:txBody>
      </p:sp>
    </p:spTree>
    <p:extLst>
      <p:ext uri="{BB962C8B-B14F-4D97-AF65-F5344CB8AC3E}">
        <p14:creationId xmlns:p14="http://schemas.microsoft.com/office/powerpoint/2010/main" val="230451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F1326-CD9A-EF40-8337-D936A68FCBDC}"/>
              </a:ext>
            </a:extLst>
          </p:cNvPr>
          <p:cNvSpPr>
            <a:spLocks noGrp="1"/>
          </p:cNvSpPr>
          <p:nvPr>
            <p:ph type="title"/>
          </p:nvPr>
        </p:nvSpPr>
        <p:spPr>
          <a:xfrm>
            <a:off x="0" y="1"/>
            <a:ext cx="12192000" cy="558140"/>
          </a:xfrm>
        </p:spPr>
        <p:txBody>
          <a:bodyPr>
            <a:normAutofit fontScale="90000"/>
          </a:bodyPr>
          <a:lstStyle/>
          <a:p>
            <a:r>
              <a:rPr lang="en-ZW" dirty="0"/>
              <a:t>1. Jesus’ Final Heartbreak</a:t>
            </a:r>
            <a:endParaRPr lang="en-US" dirty="0"/>
          </a:p>
        </p:txBody>
      </p:sp>
      <p:sp>
        <p:nvSpPr>
          <p:cNvPr id="3" name="Content Placeholder 2">
            <a:extLst>
              <a:ext uri="{FF2B5EF4-FFF2-40B4-BE49-F238E27FC236}">
                <a16:creationId xmlns:a16="http://schemas.microsoft.com/office/drawing/2014/main" id="{A0C5EADC-53E1-E64E-B5E8-0A2EAD547220}"/>
              </a:ext>
            </a:extLst>
          </p:cNvPr>
          <p:cNvSpPr>
            <a:spLocks noGrp="1"/>
          </p:cNvSpPr>
          <p:nvPr>
            <p:ph idx="1"/>
          </p:nvPr>
        </p:nvSpPr>
        <p:spPr>
          <a:xfrm>
            <a:off x="0" y="558140"/>
            <a:ext cx="12192000" cy="6299859"/>
          </a:xfrm>
        </p:spPr>
        <p:txBody>
          <a:bodyPr>
            <a:noAutofit/>
          </a:bodyPr>
          <a:lstStyle/>
          <a:p>
            <a:r>
              <a:rPr lang="en-ZW" sz="4000" b="1" dirty="0"/>
              <a:t>Soon afterward, Jesus yielded up His life. Some physicians believe He died of a broken heart (John 19:30, 34). The cross revealed how much God wants to rescue fallen humanity.</a:t>
            </a:r>
          </a:p>
          <a:p>
            <a:r>
              <a:rPr lang="en-ZW" sz="4000" b="1" dirty="0"/>
              <a:t>However, even with this powerful demonstration of divine love, many individuals will still not turn to Jesus, and those who persist in holding on to sin will eventually be destroyed by fire. That will be a heart breaking time for Jesus as He sees the fire consuming the ones He died to save.</a:t>
            </a:r>
          </a:p>
        </p:txBody>
      </p:sp>
    </p:spTree>
    <p:extLst>
      <p:ext uri="{BB962C8B-B14F-4D97-AF65-F5344CB8AC3E}">
        <p14:creationId xmlns:p14="http://schemas.microsoft.com/office/powerpoint/2010/main" val="149976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F1326-CD9A-EF40-8337-D936A68FCBDC}"/>
              </a:ext>
            </a:extLst>
          </p:cNvPr>
          <p:cNvSpPr>
            <a:spLocks noGrp="1"/>
          </p:cNvSpPr>
          <p:nvPr>
            <p:ph type="title"/>
          </p:nvPr>
        </p:nvSpPr>
        <p:spPr>
          <a:xfrm>
            <a:off x="0" y="1"/>
            <a:ext cx="12192000" cy="558140"/>
          </a:xfrm>
        </p:spPr>
        <p:txBody>
          <a:bodyPr>
            <a:normAutofit fontScale="90000"/>
          </a:bodyPr>
          <a:lstStyle/>
          <a:p>
            <a:r>
              <a:rPr lang="en-ZW" dirty="0"/>
              <a:t>1. Jesus’ Final Heartbreak</a:t>
            </a:r>
            <a:endParaRPr lang="en-US" dirty="0"/>
          </a:p>
        </p:txBody>
      </p:sp>
      <p:sp>
        <p:nvSpPr>
          <p:cNvPr id="3" name="Content Placeholder 2">
            <a:extLst>
              <a:ext uri="{FF2B5EF4-FFF2-40B4-BE49-F238E27FC236}">
                <a16:creationId xmlns:a16="http://schemas.microsoft.com/office/drawing/2014/main" id="{A0C5EADC-53E1-E64E-B5E8-0A2EAD547220}"/>
              </a:ext>
            </a:extLst>
          </p:cNvPr>
          <p:cNvSpPr>
            <a:spLocks noGrp="1"/>
          </p:cNvSpPr>
          <p:nvPr>
            <p:ph idx="1"/>
          </p:nvPr>
        </p:nvSpPr>
        <p:spPr>
          <a:xfrm>
            <a:off x="0" y="558140"/>
            <a:ext cx="12192000" cy="6299859"/>
          </a:xfrm>
        </p:spPr>
        <p:txBody>
          <a:bodyPr>
            <a:noAutofit/>
          </a:bodyPr>
          <a:lstStyle/>
          <a:p>
            <a:r>
              <a:rPr lang="en-ZW" sz="3600" b="1" dirty="0">
                <a:effectLst/>
              </a:rPr>
              <a:t>“The Lord is . . . longsuffering toward us, not willing that any should perish but that all should come to repentance” (2 Peter 3:9).</a:t>
            </a:r>
          </a:p>
          <a:p>
            <a:r>
              <a:rPr lang="en-ZW" sz="3600" b="1" dirty="0"/>
              <a:t>Jesus wants everyone to be saved and escape the destruction awaiting this sin-polluted earth.</a:t>
            </a:r>
          </a:p>
          <a:p>
            <a:r>
              <a:rPr lang="en-ZW" sz="3600" b="1" dirty="0">
                <a:effectLst/>
              </a:rPr>
              <a:t>“The day of the Lord will come as a thief in the night, in which the heavens will pass away with a great noise, and the elements will melt with fervent heat; both the earth and the works that are in it will be burned up. . . . Nevertheless we, according to His promise, look for new heavens and a new earth in which righteousness dwells” (2 Peter 3:10, 13).</a:t>
            </a:r>
          </a:p>
        </p:txBody>
      </p:sp>
    </p:spTree>
    <p:extLst>
      <p:ext uri="{BB962C8B-B14F-4D97-AF65-F5344CB8AC3E}">
        <p14:creationId xmlns:p14="http://schemas.microsoft.com/office/powerpoint/2010/main" val="85347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F1326-CD9A-EF40-8337-D936A68FCBDC}"/>
              </a:ext>
            </a:extLst>
          </p:cNvPr>
          <p:cNvSpPr>
            <a:spLocks noGrp="1"/>
          </p:cNvSpPr>
          <p:nvPr>
            <p:ph type="title"/>
          </p:nvPr>
        </p:nvSpPr>
        <p:spPr>
          <a:xfrm>
            <a:off x="0" y="1"/>
            <a:ext cx="12192000" cy="558140"/>
          </a:xfrm>
        </p:spPr>
        <p:txBody>
          <a:bodyPr>
            <a:normAutofit fontScale="90000"/>
          </a:bodyPr>
          <a:lstStyle/>
          <a:p>
            <a:r>
              <a:rPr lang="en-ZW" dirty="0"/>
              <a:t>1. Jesus’ Final Heartbreak</a:t>
            </a:r>
            <a:endParaRPr lang="en-US" dirty="0"/>
          </a:p>
        </p:txBody>
      </p:sp>
      <p:sp>
        <p:nvSpPr>
          <p:cNvPr id="3" name="Content Placeholder 2">
            <a:extLst>
              <a:ext uri="{FF2B5EF4-FFF2-40B4-BE49-F238E27FC236}">
                <a16:creationId xmlns:a16="http://schemas.microsoft.com/office/drawing/2014/main" id="{A0C5EADC-53E1-E64E-B5E8-0A2EAD547220}"/>
              </a:ext>
            </a:extLst>
          </p:cNvPr>
          <p:cNvSpPr>
            <a:spLocks noGrp="1"/>
          </p:cNvSpPr>
          <p:nvPr>
            <p:ph idx="1"/>
          </p:nvPr>
        </p:nvSpPr>
        <p:spPr>
          <a:xfrm>
            <a:off x="0" y="558140"/>
            <a:ext cx="12192000" cy="6299859"/>
          </a:xfrm>
        </p:spPr>
        <p:txBody>
          <a:bodyPr>
            <a:noAutofit/>
          </a:bodyPr>
          <a:lstStyle/>
          <a:p>
            <a:r>
              <a:rPr lang="en-ZW" sz="3600" b="1" dirty="0"/>
              <a:t>As long as sin rules in this world, it will continue to multiply human misery, so sin has to be completely destroyed. If people refuse to let go of their sins, they will be consumed with them in “the lake of fire” (Revelation 20:15).</a:t>
            </a:r>
          </a:p>
          <a:p>
            <a:r>
              <a:rPr lang="en-ZW" sz="3600" b="1" dirty="0"/>
              <a:t>Christ’s final heartbreak comes when He must finally cleanse the universe of evil, put an end to sin, and destroy those who hold on to their sin—those for whom He died and longs to save.</a:t>
            </a:r>
          </a:p>
          <a:p>
            <a:r>
              <a:rPr lang="en-US" sz="3600" b="1" dirty="0"/>
              <a:t>Thought question: </a:t>
            </a:r>
            <a:r>
              <a:rPr lang="en-ZW" sz="3600" b="1" dirty="0"/>
              <a:t>Destroying sinners whom He longs to save will be a heart breaking time for Jesus. (True or False) </a:t>
            </a:r>
          </a:p>
          <a:p>
            <a:r>
              <a:rPr lang="en-ZW" sz="3600" b="1" dirty="0"/>
              <a:t>For thousands of years, Jesus has appealed through the Bible for sinners to accept Him and be saved. (True or True) </a:t>
            </a:r>
            <a:endParaRPr lang="en-US" sz="3600" b="1" dirty="0"/>
          </a:p>
        </p:txBody>
      </p:sp>
    </p:spTree>
    <p:extLst>
      <p:ext uri="{BB962C8B-B14F-4D97-AF65-F5344CB8AC3E}">
        <p14:creationId xmlns:p14="http://schemas.microsoft.com/office/powerpoint/2010/main" val="55025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F22EAF-6837-4044-BC6F-A3BB0DB86B09}"/>
              </a:ext>
            </a:extLst>
          </p:cNvPr>
          <p:cNvSpPr>
            <a:spLocks noGrp="1"/>
          </p:cNvSpPr>
          <p:nvPr>
            <p:ph sz="half" idx="1"/>
          </p:nvPr>
        </p:nvSpPr>
        <p:spPr>
          <a:xfrm>
            <a:off x="0" y="0"/>
            <a:ext cx="6172200" cy="6858000"/>
          </a:xfrm>
        </p:spPr>
        <p:txBody>
          <a:bodyPr>
            <a:normAutofit/>
          </a:bodyPr>
          <a:lstStyle/>
          <a:p>
            <a:r>
              <a:rPr lang="en-ZW" b="1" cap="all" dirty="0"/>
              <a:t>CONTRARY TO SOME </a:t>
            </a:r>
            <a:r>
              <a:rPr lang="en-ZW" sz="3200" b="1" dirty="0"/>
              <a:t>popular conceptions, God doesn’t have a fire burning now in some place termed “hell” where sinners go at death. Hell happens when this earth is turned into a lake of fire (2 Peter 3:10-13).</a:t>
            </a:r>
          </a:p>
          <a:p>
            <a:r>
              <a:rPr lang="en-ZW" sz="3200" b="1" dirty="0"/>
              <a:t>The wicked don’t somehow plummet into hell at the moment of death. God waits to carry out His sentence until the day of final judgment at the end of the thousand years (Revelation 20:9-15).</a:t>
            </a:r>
          </a:p>
          <a:p>
            <a:endParaRPr lang="en-US" dirty="0"/>
          </a:p>
        </p:txBody>
      </p:sp>
      <p:pic>
        <p:nvPicPr>
          <p:cNvPr id="5" name="Content Placeholder 4">
            <a:extLst>
              <a:ext uri="{FF2B5EF4-FFF2-40B4-BE49-F238E27FC236}">
                <a16:creationId xmlns:a16="http://schemas.microsoft.com/office/drawing/2014/main" id="{BF6B9FAA-5322-3B41-96D1-D5568B3FB406}"/>
              </a:ext>
            </a:extLst>
          </p:cNvPr>
          <p:cNvPicPr>
            <a:picLocks noGrp="1" noChangeAspect="1"/>
          </p:cNvPicPr>
          <p:nvPr>
            <p:ph sz="half" idx="2"/>
          </p:nvPr>
        </p:nvPicPr>
        <p:blipFill>
          <a:blip r:embed="rId2"/>
          <a:stretch>
            <a:fillRect/>
          </a:stretch>
        </p:blipFill>
        <p:spPr>
          <a:xfrm>
            <a:off x="6172200" y="1520042"/>
            <a:ext cx="6029024" cy="4350946"/>
          </a:xfrm>
          <a:prstGeom prst="rect">
            <a:avLst/>
          </a:prstGeom>
        </p:spPr>
      </p:pic>
    </p:spTree>
    <p:extLst>
      <p:ext uri="{BB962C8B-B14F-4D97-AF65-F5344CB8AC3E}">
        <p14:creationId xmlns:p14="http://schemas.microsoft.com/office/powerpoint/2010/main" val="240535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C491-569D-3842-9CAF-87141BF2B239}"/>
              </a:ext>
            </a:extLst>
          </p:cNvPr>
          <p:cNvSpPr>
            <a:spLocks noGrp="1"/>
          </p:cNvSpPr>
          <p:nvPr>
            <p:ph type="title"/>
          </p:nvPr>
        </p:nvSpPr>
        <p:spPr>
          <a:xfrm>
            <a:off x="0" y="1"/>
            <a:ext cx="12192000" cy="629392"/>
          </a:xfrm>
        </p:spPr>
        <p:txBody>
          <a:bodyPr>
            <a:normAutofit fontScale="90000"/>
          </a:bodyPr>
          <a:lstStyle/>
          <a:p>
            <a:r>
              <a:rPr lang="en-ZW" dirty="0"/>
              <a:t>2. Where and When Will Hell Burn?</a:t>
            </a:r>
            <a:endParaRPr lang="en-US" dirty="0"/>
          </a:p>
        </p:txBody>
      </p:sp>
      <p:sp>
        <p:nvSpPr>
          <p:cNvPr id="3" name="Content Placeholder 2">
            <a:extLst>
              <a:ext uri="{FF2B5EF4-FFF2-40B4-BE49-F238E27FC236}">
                <a16:creationId xmlns:a16="http://schemas.microsoft.com/office/drawing/2014/main" id="{62B5B917-67AA-5145-87B6-BD9234A093C4}"/>
              </a:ext>
            </a:extLst>
          </p:cNvPr>
          <p:cNvSpPr>
            <a:spLocks noGrp="1"/>
          </p:cNvSpPr>
          <p:nvPr>
            <p:ph idx="1"/>
          </p:nvPr>
        </p:nvSpPr>
        <p:spPr>
          <a:xfrm>
            <a:off x="0" y="629392"/>
            <a:ext cx="12192000" cy="6228607"/>
          </a:xfrm>
        </p:spPr>
        <p:txBody>
          <a:bodyPr>
            <a:normAutofit fontScale="92500"/>
          </a:bodyPr>
          <a:lstStyle/>
          <a:p>
            <a:r>
              <a:rPr lang="en-ZW" sz="4000" b="1" dirty="0">
                <a:effectLst/>
              </a:rPr>
              <a:t>“The Lord knows how to deliver the godly out of temptations and to reserve the unjust under punishment for the day of judgment” (2 Peter 2:9).</a:t>
            </a:r>
          </a:p>
          <a:p>
            <a:r>
              <a:rPr lang="en-ZW" sz="4000" b="1" dirty="0"/>
              <a:t>He also subjects our planet to the purifying fire.</a:t>
            </a:r>
          </a:p>
          <a:p>
            <a:r>
              <a:rPr lang="en-ZW" sz="4000" b="1" dirty="0">
                <a:effectLst/>
              </a:rPr>
              <a:t>“The heavens and earth . . . are reserved for fire until the day of judgment and perdition of ungodly men” (2 Peter 3:7).</a:t>
            </a:r>
          </a:p>
          <a:p>
            <a:r>
              <a:rPr lang="en-ZW" sz="4000" b="1" dirty="0"/>
              <a:t>God never planned for any human being to end his or her life in the fires of hell. But when people refuse to break the hold Satan has on them as they cling to their sins, they must finally receive the consequences of their choices.</a:t>
            </a:r>
          </a:p>
          <a:p>
            <a:endParaRPr lang="en-US" dirty="0"/>
          </a:p>
        </p:txBody>
      </p:sp>
    </p:spTree>
    <p:extLst>
      <p:ext uri="{BB962C8B-B14F-4D97-AF65-F5344CB8AC3E}">
        <p14:creationId xmlns:p14="http://schemas.microsoft.com/office/powerpoint/2010/main" val="257214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4118</Words>
  <Application>Microsoft Macintosh PowerPoint</Application>
  <PresentationFormat>Widescreen</PresentationFormat>
  <Paragraphs>114</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Discover Bible Guides GUIDE 23 </vt:lpstr>
      <vt:lpstr>What and Where Is Hell?</vt:lpstr>
      <vt:lpstr>What and Where Is Hell?</vt:lpstr>
      <vt:lpstr>1. Jesus’ Final Heartbreak</vt:lpstr>
      <vt:lpstr>1. Jesus’ Final Heartbreak</vt:lpstr>
      <vt:lpstr>1. Jesus’ Final Heartbreak</vt:lpstr>
      <vt:lpstr>1. Jesus’ Final Heartbreak</vt:lpstr>
      <vt:lpstr>PowerPoint Presentation</vt:lpstr>
      <vt:lpstr>2. Where and When Will Hell Burn?</vt:lpstr>
      <vt:lpstr>2. Where and When Will Hell Burn?</vt:lpstr>
      <vt:lpstr>2. Where and When Will Hell Burn?</vt:lpstr>
      <vt:lpstr>3. How Long Will Hell Burn?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“Forever” in Scripture</vt:lpstr>
      <vt:lpstr>4. “Forever” in Scripture</vt:lpstr>
      <vt:lpstr>PowerPoint Presentation</vt:lpstr>
      <vt:lpstr>PowerPoint Presentation</vt:lpstr>
      <vt:lpstr>PowerPoint Presentation</vt:lpstr>
      <vt:lpstr>5. Why Must There Be a Hell at All?</vt:lpstr>
      <vt:lpstr>5. Why Must There Be a Hell at All?</vt:lpstr>
      <vt:lpstr>5. Why Must There Be a Hell at All?</vt:lpstr>
      <vt:lpstr>6. What Will It Cost to Be Lost?</vt:lpstr>
      <vt:lpstr>PowerPoint Presentation</vt:lpstr>
      <vt:lpstr>Decision &amp; Prayer</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Guides GUIDE 23 </dc:title>
  <dc:creator>Microsoft Office User</dc:creator>
  <cp:lastModifiedBy>Microsoft Office User</cp:lastModifiedBy>
  <cp:revision>4</cp:revision>
  <cp:lastPrinted>2020-06-21T18:21:08Z</cp:lastPrinted>
  <dcterms:created xsi:type="dcterms:W3CDTF">2020-06-21T17:09:32Z</dcterms:created>
  <dcterms:modified xsi:type="dcterms:W3CDTF">2020-06-21T18:21:12Z</dcterms:modified>
</cp:coreProperties>
</file>